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10080625" cy="7921625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sz="1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sz="1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sz="1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sz="1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sz="1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71" autoAdjust="0"/>
    <p:restoredTop sz="94660" autoAdjust="0"/>
  </p:normalViewPr>
  <p:slideViewPr>
    <p:cSldViewPr>
      <p:cViewPr varScale="1">
        <p:scale>
          <a:sx n="59" d="100"/>
          <a:sy n="59" d="100"/>
        </p:scale>
        <p:origin x="1434" y="66"/>
      </p:cViewPr>
      <p:guideLst>
        <p:guide orient="horz" pos="2495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页眉占位符 4608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200" noProof="1" dirty="0"/>
            </a:lvl1pPr>
          </a:lstStyle>
          <a:p>
            <a:endParaRPr lang="zh-CN"/>
          </a:p>
        </p:txBody>
      </p:sp>
      <p:sp>
        <p:nvSpPr>
          <p:cNvPr id="46083" name="日期占位符 4608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200" noProof="1" dirty="0"/>
            </a:lvl1pPr>
          </a:lstStyle>
          <a:p>
            <a:endParaRPr lang="zh-CN" altLang="en-US"/>
          </a:p>
        </p:txBody>
      </p:sp>
      <p:sp>
        <p:nvSpPr>
          <p:cNvPr id="46084" name="页脚占位符 4608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200" noProof="1" dirty="0"/>
            </a:lvl1pPr>
          </a:lstStyle>
          <a:p>
            <a:endParaRPr lang="zh-CN"/>
          </a:p>
        </p:txBody>
      </p:sp>
      <p:sp>
        <p:nvSpPr>
          <p:cNvPr id="46085" name="灯片编号占位符 4608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 algn="r">
              <a:defRPr sz="1200" noProof="1" dirty="0">
                <a:latin typeface="Arial" charset="0"/>
                <a:cs typeface="+mn-ea"/>
              </a:defRPr>
            </a:lvl1pPr>
          </a:lstStyle>
          <a:p>
            <a:fld id="{F63A81F7-3909-43EC-9DC9-3AE2968EEC3A}" type="slidenum">
              <a:rPr lang="en-US" altLang="zh-CN"/>
              <a:pPr/>
              <a:t>‹#›</a:t>
            </a:fld>
            <a:endParaRPr lang="zh-CN">
              <a:latin typeface="Arial" panose="020B0604020202020204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页眉占位符 2764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200" noProof="1" dirty="0"/>
            </a:lvl1pPr>
          </a:lstStyle>
          <a:p>
            <a:endParaRPr lang="zh-CN"/>
          </a:p>
        </p:txBody>
      </p:sp>
      <p:sp>
        <p:nvSpPr>
          <p:cNvPr id="27651" name="日期占位符 2765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200" noProof="1" dirty="0"/>
            </a:lvl1pPr>
          </a:lstStyle>
          <a:p>
            <a:endParaRPr lang="zh-CN" altLang="en-US"/>
          </a:p>
        </p:txBody>
      </p:sp>
      <p:sp>
        <p:nvSpPr>
          <p:cNvPr id="4100" name="幻灯片图像占位符 27651"/>
          <p:cNvSpPr>
            <a:spLocks noRot="1" noChangeArrowheads="1" noTextEdit="1"/>
          </p:cNvSpPr>
          <p:nvPr>
            <p:ph type="sldImg" idx="4294967295"/>
          </p:nvPr>
        </p:nvSpPr>
        <p:spPr bwMode="auto">
          <a:xfrm>
            <a:off x="1247775" y="685800"/>
            <a:ext cx="43624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文本占位符 27652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27654" name="页脚占位符 27653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200" noProof="1" dirty="0"/>
            </a:lvl1pPr>
          </a:lstStyle>
          <a:p>
            <a:endParaRPr lang="zh-CN"/>
          </a:p>
        </p:txBody>
      </p:sp>
      <p:sp>
        <p:nvSpPr>
          <p:cNvPr id="27655" name="灯片编号占位符 2765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 algn="r">
              <a:defRPr sz="1200" noProof="1" dirty="0">
                <a:latin typeface="Arial" charset="0"/>
                <a:cs typeface="+mn-ea"/>
              </a:defRPr>
            </a:lvl1pPr>
          </a:lstStyle>
          <a:p>
            <a:fld id="{E5B1D649-022B-41DE-A4CE-2FC33EEEE487}" type="slidenum">
              <a:rPr lang="en-US" altLang="zh-CN"/>
              <a:pPr/>
              <a:t>‹#›</a:t>
            </a:fld>
            <a:endParaRPr lang="zh-CN">
              <a:latin typeface="Arial" panose="020B0604020202020204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1" fontAlgn="base" latinLnBrk="0" hangingPunct="1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标题幻灯片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5136"/>
          <p:cNvSpPr>
            <a:spLocks noChangeArrowheads="1"/>
          </p:cNvSpPr>
          <p:nvPr/>
        </p:nvSpPr>
        <p:spPr bwMode="auto">
          <a:xfrm>
            <a:off x="468313" y="7389813"/>
            <a:ext cx="9215437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813" tIns="50406" rIns="100813" bIns="50406"/>
          <a:lstStyle>
            <a:lvl1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b="1"/>
              <a:t>编辑发行：西安恒谦教育科技股份有限公司                                          全国统一客服电话：</a:t>
            </a:r>
            <a:r>
              <a:rPr lang="en-US" altLang="zh-CN" b="1"/>
              <a:t>400-715-6688</a:t>
            </a:r>
          </a:p>
        </p:txBody>
      </p:sp>
      <p:sp>
        <p:nvSpPr>
          <p:cNvPr id="5" name="文本框 5138"/>
          <p:cNvSpPr txBox="1">
            <a:spLocks noChangeArrowheads="1"/>
          </p:cNvSpPr>
          <p:nvPr userDrawn="1"/>
        </p:nvSpPr>
        <p:spPr bwMode="auto">
          <a:xfrm>
            <a:off x="3135313" y="379413"/>
            <a:ext cx="3657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恒谦教育教学资源库</a:t>
            </a: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》</a:t>
            </a:r>
            <a:endParaRPr lang="en-US" altLang="zh-CN" sz="1600" b="1"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6" name="图片 5140" descr="logo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303213"/>
            <a:ext cx="1785937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5142"/>
          <p:cNvSpPr>
            <a:spLocks noChangeArrowheads="1"/>
          </p:cNvSpPr>
          <p:nvPr userDrawn="1"/>
        </p:nvSpPr>
        <p:spPr bwMode="auto">
          <a:xfrm>
            <a:off x="7173913" y="303213"/>
            <a:ext cx="25844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/>
            <a:r>
              <a:rPr lang="zh-CN" altLang="en-US" b="1">
                <a:ea typeface="楷体_GB2312" pitchFamily="49" charset="-122"/>
              </a:rPr>
              <a:t>教师备课、备考伴侣</a:t>
            </a:r>
          </a:p>
          <a:p>
            <a:pPr algn="r"/>
            <a:r>
              <a:rPr lang="zh-CN" altLang="en-US" b="1">
                <a:ea typeface="楷体_GB2312" pitchFamily="49" charset="-122"/>
              </a:rPr>
              <a:t>专注中国基础教育资源建设</a:t>
            </a:r>
          </a:p>
        </p:txBody>
      </p:sp>
      <p:sp>
        <p:nvSpPr>
          <p:cNvPr id="5124" name="标题 5123"/>
          <p:cNvSpPr>
            <a:spLocks noGrp="1"/>
          </p:cNvSpPr>
          <p:nvPr>
            <p:ph type="ctrTitle" sz="quarter"/>
          </p:nvPr>
        </p:nvSpPr>
        <p:spPr>
          <a:xfrm>
            <a:off x="1428750" y="2112963"/>
            <a:ext cx="7138988" cy="1697037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lvl="0">
              <a:defRPr sz="4000" kern="1200"/>
            </a:lvl1pPr>
          </a:lstStyle>
          <a:p>
            <a:pPr lvl="0"/>
            <a:r>
              <a:rPr lang="zh-CN" altLang="en-US" noProof="1"/>
              <a:t>单击此处编辑母版标题样式</a:t>
            </a:r>
          </a:p>
        </p:txBody>
      </p:sp>
      <p:sp>
        <p:nvSpPr>
          <p:cNvPr id="5125" name="副标题 5124"/>
          <p:cNvSpPr>
            <a:spLocks noGrp="1"/>
          </p:cNvSpPr>
          <p:nvPr>
            <p:ph type="subTitle" sz="quarter" idx="1"/>
          </p:nvPr>
        </p:nvSpPr>
        <p:spPr>
          <a:xfrm>
            <a:off x="1428750" y="4400550"/>
            <a:ext cx="7054850" cy="2024063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marL="0" lvl="0" indent="0" algn="ctr">
              <a:buNone/>
              <a:defRPr sz="3200" kern="1200"/>
            </a:lvl1pPr>
            <a:lvl2pPr marL="504825" lvl="1" indent="-504825" algn="ctr">
              <a:buNone/>
              <a:defRPr sz="3200" kern="1200"/>
            </a:lvl2pPr>
            <a:lvl3pPr marL="1008380" lvl="2" indent="-1008380" algn="ctr">
              <a:buNone/>
              <a:defRPr sz="3200" kern="1200"/>
            </a:lvl3pPr>
            <a:lvl4pPr marL="1513205" lvl="3" indent="-1513205" algn="ctr">
              <a:buNone/>
              <a:defRPr sz="3200" kern="1200"/>
            </a:lvl4pPr>
            <a:lvl5pPr marL="2016125" lvl="4" indent="-2016125" algn="ctr">
              <a:buNone/>
              <a:defRPr sz="3200" kern="1200"/>
            </a:lvl5pPr>
          </a:lstStyle>
          <a:p>
            <a:pPr lvl="0"/>
            <a:r>
              <a:rPr lang="zh-CN" altLang="en-US" noProof="1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36530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灯片编号占位符 104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0D3A01-63FC-475F-9F2D-0AB2A0A25B53}" type="slidenum">
              <a:rPr lang="en-US" altLang="zh-CN"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18318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08851" y="1320800"/>
            <a:ext cx="2268538" cy="5756275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3238" y="1320800"/>
            <a:ext cx="6674103" cy="5756275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灯片编号占位符 104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2E7DFB-97BF-449E-8B33-D8FFD42B6A8F}" type="slidenum">
              <a:rPr lang="en-US" altLang="zh-CN"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348650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灯片编号占位符 104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7C5E45-01FB-49BC-89B0-B3408F8CFE6D}" type="slidenum">
              <a:rPr lang="en-US" altLang="zh-CN"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08472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7793" y="1974906"/>
            <a:ext cx="8694539" cy="3295175"/>
          </a:xfrm>
        </p:spPr>
        <p:txBody>
          <a:bodyPr anchor="b"/>
          <a:lstStyle>
            <a:lvl1pPr algn="l">
              <a:defRPr sz="496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7793" y="5301255"/>
            <a:ext cx="8694539" cy="1732855"/>
          </a:xfrm>
        </p:spPr>
        <p:txBody>
          <a:bodyPr/>
          <a:lstStyle>
            <a:lvl1pPr marL="0" indent="0" algn="l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9039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450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灯片编号占位符 104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8BE958-6458-47E6-8530-2524656C8210}" type="slidenum">
              <a:rPr lang="en-US" altLang="zh-CN"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57113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3238" y="2816225"/>
            <a:ext cx="4446334" cy="4260850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31055" y="2816225"/>
            <a:ext cx="4446334" cy="4260850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灯片编号占位符 104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C40687-8198-4723-8085-20B60CAF9C5A}" type="slidenum">
              <a:rPr lang="en-US" altLang="zh-CN"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697784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56" y="421754"/>
            <a:ext cx="8694539" cy="1120696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41569" y="1810430"/>
            <a:ext cx="3887589" cy="820225"/>
          </a:xfrm>
        </p:spPr>
        <p:txBody>
          <a:bodyPr anchor="ctr">
            <a:normAutofit/>
          </a:bodyPr>
          <a:lstStyle>
            <a:lvl1pPr marL="0" indent="0">
              <a:buNone/>
              <a:defRPr sz="2315" b="0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90395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4505" indent="0">
              <a:buNone/>
              <a:defRPr sz="1325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41569" y="2701055"/>
            <a:ext cx="3887589" cy="4373139"/>
          </a:xfrm>
        </p:spPr>
        <p:txBody>
          <a:bodyPr>
            <a:normAutofit/>
          </a:bodyPr>
          <a:lstStyle>
            <a:lvl1pPr>
              <a:defRPr sz="1985"/>
            </a:lvl1pPr>
            <a:lvl2pPr>
              <a:defRPr sz="1655"/>
            </a:lvl2pPr>
            <a:lvl3pPr>
              <a:defRPr sz="1490"/>
            </a:lvl3pPr>
            <a:lvl4pPr>
              <a:defRPr sz="1325"/>
            </a:lvl4pPr>
            <a:lvl5pPr>
              <a:defRPr sz="1325"/>
            </a:lvl5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200399" y="1810430"/>
            <a:ext cx="3887590" cy="820225"/>
          </a:xfrm>
        </p:spPr>
        <p:txBody>
          <a:bodyPr lIns="91440" tIns="45720" rIns="91440" bIns="45720" rtlCol="0" anchor="ctr">
            <a:normAutofit/>
          </a:bodyPr>
          <a:lstStyle>
            <a:lvl1pPr marL="189230" indent="-189230">
              <a:buNone/>
              <a:defRPr lang="zh-CN" altLang="en-US" b="0" smtClean="0"/>
            </a:lvl1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200399" y="2723085"/>
            <a:ext cx="3887590" cy="4351109"/>
          </a:xfrm>
        </p:spPr>
        <p:txBody>
          <a:bodyPr>
            <a:normAutofit/>
          </a:bodyPr>
          <a:lstStyle>
            <a:lvl1pPr>
              <a:defRPr sz="1985"/>
            </a:lvl1pPr>
            <a:lvl2pPr>
              <a:defRPr sz="1655"/>
            </a:lvl2pPr>
            <a:lvl3pPr>
              <a:defRPr sz="1490"/>
            </a:lvl3pPr>
            <a:lvl4pPr>
              <a:defRPr sz="1325"/>
            </a:lvl4pPr>
            <a:lvl5pPr>
              <a:defRPr sz="1325"/>
            </a:lvl5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灯片编号占位符 104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79DE23-FB12-4577-BB44-44194CAD48B0}" type="slidenum">
              <a:rPr lang="en-US" altLang="zh-CN"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03789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灯片编号占位符 104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103A1-5940-443E-AEDD-76B25D508002}" type="slidenum">
              <a:rPr lang="en-US" altLang="zh-CN"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78399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04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55B4B-8E73-4879-B32A-A51F5F5CC68F}" type="slidenum">
              <a:rPr lang="en-US" altLang="zh-CN"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62076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56" y="528108"/>
            <a:ext cx="3251264" cy="1848379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579" y="1140567"/>
            <a:ext cx="5103316" cy="5629488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94356" y="2376488"/>
            <a:ext cx="3251264" cy="4402737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90395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灯片编号占位符 104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C1BA0D-C624-4DB5-89F9-4EA9D696943F}" type="slidenum">
              <a:rPr lang="en-US" altLang="zh-CN"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296909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56" y="528108"/>
            <a:ext cx="3522968" cy="1848379"/>
          </a:xfrm>
        </p:spPr>
        <p:txBody>
          <a:bodyPr anchor="t">
            <a:normAutofit/>
          </a:bodyPr>
          <a:lstStyle>
            <a:lvl1pPr>
              <a:defRPr sz="3305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52276" y="528109"/>
            <a:ext cx="4936619" cy="6241947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90395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4505" indent="0">
              <a:buNone/>
              <a:defRPr sz="1655"/>
            </a:lvl9pPr>
          </a:lstStyle>
          <a:p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94356" y="2376488"/>
            <a:ext cx="3522968" cy="4402737"/>
          </a:xfrm>
        </p:spPr>
        <p:txBody>
          <a:bodyPr>
            <a:normAutofit/>
          </a:bodyPr>
          <a:lstStyle>
            <a:lvl1pPr marL="0" indent="0">
              <a:buNone/>
              <a:defRPr sz="1655"/>
            </a:lvl1pPr>
            <a:lvl2pPr marL="377825" indent="0">
              <a:buNone/>
              <a:defRPr sz="1160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90395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4505" indent="0">
              <a:buNone/>
              <a:defRPr sz="825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灯片编号占位符 104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96BF4D-3124-4588-860A-7EB81C4D93D5}" type="slidenum">
              <a:rPr lang="en-US" altLang="zh-CN"/>
              <a:pPr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92038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4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03238" y="1320800"/>
            <a:ext cx="9074150" cy="131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13" tIns="50406" rIns="100813" bIns="504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4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03238" y="2816225"/>
            <a:ext cx="9074150" cy="42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813" tIns="50406" rIns="100813" bIns="504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6" name="灯片编号占位符 1045"/>
          <p:cNvSpPr>
            <a:spLocks noGrp="1"/>
          </p:cNvSpPr>
          <p:nvPr>
            <p:ph type="sldNum" sz="quarter" idx="4"/>
          </p:nvPr>
        </p:nvSpPr>
        <p:spPr>
          <a:xfrm>
            <a:off x="8736013" y="7392988"/>
            <a:ext cx="1176337" cy="37465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100813" tIns="50406" rIns="100813" bIns="50406"/>
          <a:lstStyle>
            <a:lvl1pPr algn="r" defTabSz="1008380">
              <a:defRPr sz="1500" noProof="1" dirty="0">
                <a:latin typeface="Arial Black" pitchFamily="34" charset="0"/>
                <a:ea typeface="楷体_GB2312" pitchFamily="49" charset="-122"/>
                <a:cs typeface="+mn-ea"/>
              </a:defRPr>
            </a:lvl1pPr>
          </a:lstStyle>
          <a:p>
            <a:fld id="{DEC6FEC7-8AA5-4552-80A8-E98F897A944F}" type="slidenum">
              <a:rPr lang="en-US" altLang="zh-CN"/>
              <a:pPr/>
              <a:t>‹#›</a:t>
            </a:fld>
            <a:endParaRPr lang="zh-CN">
              <a:cs typeface="+mn-cs"/>
            </a:endParaRPr>
          </a:p>
        </p:txBody>
      </p:sp>
      <p:pic>
        <p:nvPicPr>
          <p:cNvPr id="1029" name="图片 1052" descr="logo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303213"/>
            <a:ext cx="1785937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文本框 1056"/>
          <p:cNvSpPr txBox="1">
            <a:spLocks noChangeArrowheads="1"/>
          </p:cNvSpPr>
          <p:nvPr userDrawn="1"/>
        </p:nvSpPr>
        <p:spPr bwMode="auto">
          <a:xfrm>
            <a:off x="3135313" y="379413"/>
            <a:ext cx="3657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《</a:t>
            </a:r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恒谦教育教学资源库</a:t>
            </a: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》</a:t>
            </a:r>
            <a:endParaRPr lang="en-US" altLang="zh-CN" sz="1600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31" name="矩形 1057"/>
          <p:cNvSpPr>
            <a:spLocks noChangeArrowheads="1"/>
          </p:cNvSpPr>
          <p:nvPr userDrawn="1"/>
        </p:nvSpPr>
        <p:spPr bwMode="auto">
          <a:xfrm>
            <a:off x="7173913" y="303213"/>
            <a:ext cx="25844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defTabSz="1008063"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defTabSz="100806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/>
            <a:r>
              <a:rPr lang="zh-CN" altLang="en-US" b="1">
                <a:ea typeface="楷体_GB2312" pitchFamily="49" charset="-122"/>
              </a:rPr>
              <a:t>教师备课、备考伴侣</a:t>
            </a:r>
          </a:p>
          <a:p>
            <a:pPr algn="r"/>
            <a:r>
              <a:rPr lang="zh-CN" altLang="en-US" b="1">
                <a:ea typeface="楷体_GB2312" pitchFamily="49" charset="-122"/>
              </a:rPr>
              <a:t>专注中国基础教育资源建设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ctr" defTabSz="1008063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08063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defTabSz="1008063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defTabSz="1008063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defTabSz="1008063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defTabSz="1008063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defTabSz="1008063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defTabSz="1008063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defTabSz="1008063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77825" indent="-377825" algn="l" defTabSz="10080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150" lvl="1" indent="-314325" algn="l" defTabSz="10080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475" lvl="2" indent="-252413" algn="l" defTabSz="10080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3" lvl="3" indent="-250825" algn="l" defTabSz="10080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538" lvl="4" indent="-252413" algn="l" defTabSz="1008063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1008380" eaLnBrk="1" fontAlgn="base" latinLnBrk="0" hangingPunct="1">
        <a:spcBef>
          <a:spcPct val="20000"/>
        </a:spcBef>
        <a:spcAft>
          <a:spcPct val="0"/>
        </a:spcAft>
        <a:buChar char="»"/>
        <a:defRPr sz="2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1008380" eaLnBrk="1" fontAlgn="base" latinLnBrk="0" hangingPunct="1">
        <a:spcBef>
          <a:spcPct val="20000"/>
        </a:spcBef>
        <a:spcAft>
          <a:spcPct val="0"/>
        </a:spcAft>
        <a:buChar char="»"/>
        <a:defRPr sz="2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1008380" eaLnBrk="1" fontAlgn="base" latinLnBrk="0" hangingPunct="1">
        <a:spcBef>
          <a:spcPct val="20000"/>
        </a:spcBef>
        <a:spcAft>
          <a:spcPct val="0"/>
        </a:spcAft>
        <a:buChar char="»"/>
        <a:defRPr sz="2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1008380" eaLnBrk="1" fontAlgn="base" latinLnBrk="0" hangingPunct="1">
        <a:spcBef>
          <a:spcPct val="20000"/>
        </a:spcBef>
        <a:spcAft>
          <a:spcPct val="0"/>
        </a:spcAft>
        <a:buChar char="»"/>
        <a:defRPr sz="2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1544638" y="1431925"/>
            <a:ext cx="66421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412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40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 </a:t>
            </a:r>
            <a:r>
              <a:rPr lang="zh-CN" altLang="en-US" sz="40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﹡王 几 何</a:t>
            </a:r>
          </a:p>
        </p:txBody>
      </p:sp>
      <p:pic>
        <p:nvPicPr>
          <p:cNvPr id="5123" name="Picture 4" descr="20081117102243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913" y="3122613"/>
            <a:ext cx="3195637" cy="362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1001713" y="1903413"/>
            <a:ext cx="8220075" cy="394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）那矮胖老师一句话不说，像一尊笑面佛一样，只是站在讲台上哑笑。眉梢、眼角、鼻孔、嘴巴、耳朵，可以说，他脸上的每一个器官，每一条皱纹，甚至每一根头发都在微笑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神态描写，生动传神地写出了王老师爱笑，平易近人的性格特点。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925513" y="1903413"/>
            <a:ext cx="8231187" cy="394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）他突然面向课堂，反手在背后的黑板上徒手画了一个篮球大的圆，紧接着，又反手画了一个等边三角形。</a:t>
            </a:r>
            <a:r>
              <a:rPr lang="zh-CN" altLang="en-US" sz="1800"/>
              <a:t> 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动作描写，王老师把他的绝技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徒手画圆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楷体_GB2312" pitchFamily="49" charset="-122"/>
              </a:rPr>
              <a:t>”“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反手画等边三角形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展示给大家，这是王老师的教学艺术。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696913" y="2284413"/>
            <a:ext cx="8628062" cy="308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4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）“上几届的同学，承蒙他们的特别关爱，私下里给本老师取了个绰号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——” 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矮胖老师缓缓转过身去，挥手在黑板上优雅地又写了三个大字：王几何。</a:t>
            </a:r>
          </a:p>
          <a:p>
            <a:pPr>
              <a:lnSpc>
                <a:spcPct val="140000"/>
              </a:lnSpc>
            </a:pP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语言描写，王老师的语言充满了幽默风趣，非常吸引学生。从而侧面烘托了王老师的教学艺术之高。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849313" y="1827213"/>
            <a:ext cx="8532812" cy="394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5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）王老师却毫不理会满教室的笑声，继续用他那金属般的声音说：“这就是那些老同学给我取的绰号。天啦，本人太喜欢这美妙的绰号了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!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可惜，从来没有一位同学当面喊我‘王几何’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……”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语言描写，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天啦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楷体_GB2312" pitchFamily="49" charset="-122"/>
              </a:rPr>
              <a:t>”“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可惜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既表现了王老师的幽默风趣，又写出了他的平易近人，让学生容易接近。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1077913" y="2436813"/>
            <a:ext cx="8315325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6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）胖得像弥勒佛一般的王老师，站在讲台上眉开眼笑：“现在，我就请同学们一个个上台来，用不着反手，只是正面徒手画圆和三角形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……”</a:t>
            </a:r>
          </a:p>
          <a:p>
            <a:pPr>
              <a:lnSpc>
                <a:spcPct val="140000"/>
              </a:lnSpc>
            </a:pP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外貌、神态、语言描写，给人以和蔼可亲的感觉。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849313" y="1598613"/>
            <a:ext cx="8183562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7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）王老师下课前的结束语是：“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……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我反手画圆，只是向大家说明一个简单朴素的道理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——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只要功夫深，铁棒可以磨成针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!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我要大家牢记的是一种热爱知识和持之以恒的学习精神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……”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语言描写，王老师的话道出了让学生画圆、画三角形的意图，学生在快乐中得到了教育。可见，王老师的教育教学艺术之高。</a:t>
            </a:r>
            <a:endParaRPr lang="zh-CN" altLang="en-US" sz="28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5"/>
          <p:cNvSpPr txBox="1">
            <a:spLocks noChangeArrowheads="1"/>
          </p:cNvSpPr>
          <p:nvPr/>
        </p:nvSpPr>
        <p:spPr bwMode="auto">
          <a:xfrm>
            <a:off x="944563" y="1192213"/>
            <a:ext cx="83439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王老师请同学们画圆和三角形的目的是什么？ </a:t>
            </a:r>
          </a:p>
          <a:p>
            <a:pPr>
              <a:lnSpc>
                <a:spcPct val="130000"/>
              </a:lnSpc>
            </a:pP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展现了自己较强的专业水平，引发学生们对几何产生浓厚的兴趣，向同学们说明一个简单朴素的道理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  <a:ea typeface="楷体_GB2312" pitchFamily="49" charset="-122"/>
              </a:rPr>
              <a:t>——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只要功夫深，铁棒可以磨成针，教育同学们要热爱知识和有持之以恒的学习精神。</a:t>
            </a:r>
          </a:p>
          <a:p>
            <a:pPr algn="just">
              <a:lnSpc>
                <a:spcPct val="130000"/>
              </a:lnSpc>
            </a:pP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3.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你认为王老师是一位怎样的老师？</a:t>
            </a:r>
          </a:p>
          <a:p>
            <a:pPr algn="just">
              <a:lnSpc>
                <a:spcPct val="130000"/>
              </a:lnSpc>
            </a:pP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是一位讲究教育教学方法、寓教于乐、平易近人、和蔼可亲，业务水平极高、幽默风趣的老师。</a:t>
            </a:r>
            <a:r>
              <a:rPr lang="zh-CN" altLang="en-US" sz="2800" b="1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 </a:t>
            </a:r>
          </a:p>
        </p:txBody>
      </p:sp>
      <p:grpSp>
        <p:nvGrpSpPr>
          <p:cNvPr id="20484" name="Group 3"/>
          <p:cNvGrpSpPr>
            <a:grpSpLocks/>
          </p:cNvGrpSpPr>
          <p:nvPr/>
        </p:nvGrpSpPr>
        <p:grpSpPr bwMode="auto">
          <a:xfrm>
            <a:off x="1230313" y="6094413"/>
            <a:ext cx="7702550" cy="877887"/>
            <a:chOff x="2474" y="1406"/>
            <a:chExt cx="2792" cy="628"/>
          </a:xfrm>
        </p:grpSpPr>
        <p:sp>
          <p:nvSpPr>
            <p:cNvPr id="20485" name="Freeform 4"/>
            <p:cNvSpPr>
              <a:spLocks noChangeArrowheads="1"/>
            </p:cNvSpPr>
            <p:nvPr/>
          </p:nvSpPr>
          <p:spPr bwMode="auto">
            <a:xfrm>
              <a:off x="2474" y="1513"/>
              <a:ext cx="559" cy="300"/>
            </a:xfrm>
            <a:custGeom>
              <a:avLst/>
              <a:gdLst>
                <a:gd name="T0" fmla="*/ 1119 w 1119"/>
                <a:gd name="T1" fmla="*/ 59 h 600"/>
                <a:gd name="T2" fmla="*/ 957 w 1119"/>
                <a:gd name="T3" fmla="*/ 59 h 600"/>
                <a:gd name="T4" fmla="*/ 957 w 1119"/>
                <a:gd name="T5" fmla="*/ 147 h 600"/>
                <a:gd name="T6" fmla="*/ 918 w 1119"/>
                <a:gd name="T7" fmla="*/ 186 h 600"/>
                <a:gd name="T8" fmla="*/ 870 w 1119"/>
                <a:gd name="T9" fmla="*/ 186 h 600"/>
                <a:gd name="T10" fmla="*/ 870 w 1119"/>
                <a:gd name="T11" fmla="*/ 93 h 600"/>
                <a:gd name="T12" fmla="*/ 737 w 1119"/>
                <a:gd name="T13" fmla="*/ 93 h 600"/>
                <a:gd name="T14" fmla="*/ 737 w 1119"/>
                <a:gd name="T15" fmla="*/ 204 h 600"/>
                <a:gd name="T16" fmla="*/ 689 w 1119"/>
                <a:gd name="T17" fmla="*/ 204 h 600"/>
                <a:gd name="T18" fmla="*/ 685 w 1119"/>
                <a:gd name="T19" fmla="*/ 166 h 600"/>
                <a:gd name="T20" fmla="*/ 678 w 1119"/>
                <a:gd name="T21" fmla="*/ 135 h 600"/>
                <a:gd name="T22" fmla="*/ 667 w 1119"/>
                <a:gd name="T23" fmla="*/ 108 h 600"/>
                <a:gd name="T24" fmla="*/ 653 w 1119"/>
                <a:gd name="T25" fmla="*/ 85 h 600"/>
                <a:gd name="T26" fmla="*/ 639 w 1119"/>
                <a:gd name="T27" fmla="*/ 66 h 600"/>
                <a:gd name="T28" fmla="*/ 627 w 1119"/>
                <a:gd name="T29" fmla="*/ 51 h 600"/>
                <a:gd name="T30" fmla="*/ 615 w 1119"/>
                <a:gd name="T31" fmla="*/ 38 h 600"/>
                <a:gd name="T32" fmla="*/ 607 w 1119"/>
                <a:gd name="T33" fmla="*/ 27 h 600"/>
                <a:gd name="T34" fmla="*/ 599 w 1119"/>
                <a:gd name="T35" fmla="*/ 40 h 600"/>
                <a:gd name="T36" fmla="*/ 590 w 1119"/>
                <a:gd name="T37" fmla="*/ 55 h 600"/>
                <a:gd name="T38" fmla="*/ 580 w 1119"/>
                <a:gd name="T39" fmla="*/ 73 h 600"/>
                <a:gd name="T40" fmla="*/ 571 w 1119"/>
                <a:gd name="T41" fmla="*/ 93 h 600"/>
                <a:gd name="T42" fmla="*/ 563 w 1119"/>
                <a:gd name="T43" fmla="*/ 111 h 600"/>
                <a:gd name="T44" fmla="*/ 556 w 1119"/>
                <a:gd name="T45" fmla="*/ 130 h 600"/>
                <a:gd name="T46" fmla="*/ 551 w 1119"/>
                <a:gd name="T47" fmla="*/ 145 h 600"/>
                <a:gd name="T48" fmla="*/ 547 w 1119"/>
                <a:gd name="T49" fmla="*/ 156 h 600"/>
                <a:gd name="T50" fmla="*/ 541 w 1119"/>
                <a:gd name="T51" fmla="*/ 142 h 600"/>
                <a:gd name="T52" fmla="*/ 536 w 1119"/>
                <a:gd name="T53" fmla="*/ 126 h 600"/>
                <a:gd name="T54" fmla="*/ 529 w 1119"/>
                <a:gd name="T55" fmla="*/ 109 h 600"/>
                <a:gd name="T56" fmla="*/ 521 w 1119"/>
                <a:gd name="T57" fmla="*/ 92 h 600"/>
                <a:gd name="T58" fmla="*/ 514 w 1119"/>
                <a:gd name="T59" fmla="*/ 76 h 600"/>
                <a:gd name="T60" fmla="*/ 506 w 1119"/>
                <a:gd name="T61" fmla="*/ 61 h 600"/>
                <a:gd name="T62" fmla="*/ 499 w 1119"/>
                <a:gd name="T63" fmla="*/ 48 h 600"/>
                <a:gd name="T64" fmla="*/ 493 w 1119"/>
                <a:gd name="T65" fmla="*/ 39 h 600"/>
                <a:gd name="T66" fmla="*/ 483 w 1119"/>
                <a:gd name="T67" fmla="*/ 55 h 600"/>
                <a:gd name="T68" fmla="*/ 472 w 1119"/>
                <a:gd name="T69" fmla="*/ 76 h 600"/>
                <a:gd name="T70" fmla="*/ 462 w 1119"/>
                <a:gd name="T71" fmla="*/ 100 h 600"/>
                <a:gd name="T72" fmla="*/ 453 w 1119"/>
                <a:gd name="T73" fmla="*/ 127 h 600"/>
                <a:gd name="T74" fmla="*/ 445 w 1119"/>
                <a:gd name="T75" fmla="*/ 155 h 600"/>
                <a:gd name="T76" fmla="*/ 439 w 1119"/>
                <a:gd name="T77" fmla="*/ 184 h 600"/>
                <a:gd name="T78" fmla="*/ 434 w 1119"/>
                <a:gd name="T79" fmla="*/ 212 h 600"/>
                <a:gd name="T80" fmla="*/ 432 w 1119"/>
                <a:gd name="T81" fmla="*/ 240 h 600"/>
                <a:gd name="T82" fmla="*/ 351 w 1119"/>
                <a:gd name="T83" fmla="*/ 240 h 600"/>
                <a:gd name="T84" fmla="*/ 351 w 1119"/>
                <a:gd name="T85" fmla="*/ 186 h 600"/>
                <a:gd name="T86" fmla="*/ 375 w 1119"/>
                <a:gd name="T87" fmla="*/ 186 h 600"/>
                <a:gd name="T88" fmla="*/ 318 w 1119"/>
                <a:gd name="T89" fmla="*/ 87 h 600"/>
                <a:gd name="T90" fmla="*/ 150 w 1119"/>
                <a:gd name="T91" fmla="*/ 87 h 600"/>
                <a:gd name="T92" fmla="*/ 104 w 1119"/>
                <a:gd name="T93" fmla="*/ 0 h 600"/>
                <a:gd name="T94" fmla="*/ 0 w 1119"/>
                <a:gd name="T95" fmla="*/ 229 h 600"/>
                <a:gd name="T96" fmla="*/ 0 w 1119"/>
                <a:gd name="T97" fmla="*/ 600 h 600"/>
                <a:gd name="T98" fmla="*/ 1119 w 1119"/>
                <a:gd name="T99" fmla="*/ 600 h 600"/>
                <a:gd name="T100" fmla="*/ 1119 w 1119"/>
                <a:gd name="T101" fmla="*/ 59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119" h="600">
                  <a:moveTo>
                    <a:pt x="1119" y="59"/>
                  </a:moveTo>
                  <a:lnTo>
                    <a:pt x="957" y="59"/>
                  </a:lnTo>
                  <a:lnTo>
                    <a:pt x="957" y="147"/>
                  </a:lnTo>
                  <a:lnTo>
                    <a:pt x="918" y="186"/>
                  </a:lnTo>
                  <a:lnTo>
                    <a:pt x="870" y="186"/>
                  </a:lnTo>
                  <a:lnTo>
                    <a:pt x="870" y="93"/>
                  </a:lnTo>
                  <a:lnTo>
                    <a:pt x="737" y="93"/>
                  </a:lnTo>
                  <a:lnTo>
                    <a:pt x="737" y="204"/>
                  </a:lnTo>
                  <a:lnTo>
                    <a:pt x="689" y="204"/>
                  </a:lnTo>
                  <a:lnTo>
                    <a:pt x="685" y="166"/>
                  </a:lnTo>
                  <a:lnTo>
                    <a:pt x="678" y="135"/>
                  </a:lnTo>
                  <a:lnTo>
                    <a:pt x="667" y="108"/>
                  </a:lnTo>
                  <a:lnTo>
                    <a:pt x="653" y="85"/>
                  </a:lnTo>
                  <a:lnTo>
                    <a:pt x="639" y="66"/>
                  </a:lnTo>
                  <a:lnTo>
                    <a:pt x="627" y="51"/>
                  </a:lnTo>
                  <a:lnTo>
                    <a:pt x="615" y="38"/>
                  </a:lnTo>
                  <a:lnTo>
                    <a:pt x="607" y="27"/>
                  </a:lnTo>
                  <a:lnTo>
                    <a:pt x="599" y="40"/>
                  </a:lnTo>
                  <a:lnTo>
                    <a:pt x="590" y="55"/>
                  </a:lnTo>
                  <a:lnTo>
                    <a:pt x="580" y="73"/>
                  </a:lnTo>
                  <a:lnTo>
                    <a:pt x="571" y="93"/>
                  </a:lnTo>
                  <a:lnTo>
                    <a:pt x="563" y="111"/>
                  </a:lnTo>
                  <a:lnTo>
                    <a:pt x="556" y="130"/>
                  </a:lnTo>
                  <a:lnTo>
                    <a:pt x="551" y="145"/>
                  </a:lnTo>
                  <a:lnTo>
                    <a:pt x="547" y="156"/>
                  </a:lnTo>
                  <a:lnTo>
                    <a:pt x="541" y="142"/>
                  </a:lnTo>
                  <a:lnTo>
                    <a:pt x="536" y="126"/>
                  </a:lnTo>
                  <a:lnTo>
                    <a:pt x="529" y="109"/>
                  </a:lnTo>
                  <a:lnTo>
                    <a:pt x="521" y="92"/>
                  </a:lnTo>
                  <a:lnTo>
                    <a:pt x="514" y="76"/>
                  </a:lnTo>
                  <a:lnTo>
                    <a:pt x="506" y="61"/>
                  </a:lnTo>
                  <a:lnTo>
                    <a:pt x="499" y="48"/>
                  </a:lnTo>
                  <a:lnTo>
                    <a:pt x="493" y="39"/>
                  </a:lnTo>
                  <a:lnTo>
                    <a:pt x="483" y="55"/>
                  </a:lnTo>
                  <a:lnTo>
                    <a:pt x="472" y="76"/>
                  </a:lnTo>
                  <a:lnTo>
                    <a:pt x="462" y="100"/>
                  </a:lnTo>
                  <a:lnTo>
                    <a:pt x="453" y="127"/>
                  </a:lnTo>
                  <a:lnTo>
                    <a:pt x="445" y="155"/>
                  </a:lnTo>
                  <a:lnTo>
                    <a:pt x="439" y="184"/>
                  </a:lnTo>
                  <a:lnTo>
                    <a:pt x="434" y="212"/>
                  </a:lnTo>
                  <a:lnTo>
                    <a:pt x="432" y="240"/>
                  </a:lnTo>
                  <a:lnTo>
                    <a:pt x="351" y="240"/>
                  </a:lnTo>
                  <a:lnTo>
                    <a:pt x="351" y="186"/>
                  </a:lnTo>
                  <a:lnTo>
                    <a:pt x="375" y="186"/>
                  </a:lnTo>
                  <a:lnTo>
                    <a:pt x="318" y="87"/>
                  </a:lnTo>
                  <a:lnTo>
                    <a:pt x="150" y="87"/>
                  </a:lnTo>
                  <a:lnTo>
                    <a:pt x="104" y="0"/>
                  </a:lnTo>
                  <a:lnTo>
                    <a:pt x="0" y="229"/>
                  </a:lnTo>
                  <a:lnTo>
                    <a:pt x="0" y="600"/>
                  </a:lnTo>
                  <a:lnTo>
                    <a:pt x="1119" y="600"/>
                  </a:lnTo>
                  <a:lnTo>
                    <a:pt x="1119" y="59"/>
                  </a:lnTo>
                  <a:close/>
                </a:path>
              </a:pathLst>
            </a:custGeom>
            <a:solidFill>
              <a:srgbClr val="D8C6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86" name="Rectangle 5"/>
            <p:cNvSpPr>
              <a:spLocks noChangeArrowheads="1"/>
            </p:cNvSpPr>
            <p:nvPr/>
          </p:nvSpPr>
          <p:spPr bwMode="auto">
            <a:xfrm>
              <a:off x="2474" y="1795"/>
              <a:ext cx="558" cy="221"/>
            </a:xfrm>
            <a:prstGeom prst="rect">
              <a:avLst/>
            </a:prstGeom>
            <a:solidFill>
              <a:srgbClr val="33BF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487" name="Freeform 6"/>
            <p:cNvSpPr>
              <a:spLocks noChangeArrowheads="1"/>
            </p:cNvSpPr>
            <p:nvPr/>
          </p:nvSpPr>
          <p:spPr bwMode="auto">
            <a:xfrm>
              <a:off x="4159" y="1502"/>
              <a:ext cx="1107" cy="311"/>
            </a:xfrm>
            <a:custGeom>
              <a:avLst/>
              <a:gdLst>
                <a:gd name="T0" fmla="*/ 2214 w 2214"/>
                <a:gd name="T1" fmla="*/ 147 h 621"/>
                <a:gd name="T2" fmla="*/ 2087 w 2214"/>
                <a:gd name="T3" fmla="*/ 190 h 621"/>
                <a:gd name="T4" fmla="*/ 2024 w 2214"/>
                <a:gd name="T5" fmla="*/ 65 h 621"/>
                <a:gd name="T6" fmla="*/ 1977 w 2214"/>
                <a:gd name="T7" fmla="*/ 168 h 621"/>
                <a:gd name="T8" fmla="*/ 1955 w 2214"/>
                <a:gd name="T9" fmla="*/ 120 h 621"/>
                <a:gd name="T10" fmla="*/ 1882 w 2214"/>
                <a:gd name="T11" fmla="*/ 49 h 621"/>
                <a:gd name="T12" fmla="*/ 1861 w 2214"/>
                <a:gd name="T13" fmla="*/ 49 h 621"/>
                <a:gd name="T14" fmla="*/ 1828 w 2214"/>
                <a:gd name="T15" fmla="*/ 49 h 621"/>
                <a:gd name="T16" fmla="*/ 1784 w 2214"/>
                <a:gd name="T17" fmla="*/ 49 h 621"/>
                <a:gd name="T18" fmla="*/ 1738 w 2214"/>
                <a:gd name="T19" fmla="*/ 49 h 621"/>
                <a:gd name="T20" fmla="*/ 1694 w 2214"/>
                <a:gd name="T21" fmla="*/ 49 h 621"/>
                <a:gd name="T22" fmla="*/ 1660 w 2214"/>
                <a:gd name="T23" fmla="*/ 49 h 621"/>
                <a:gd name="T24" fmla="*/ 1639 w 2214"/>
                <a:gd name="T25" fmla="*/ 49 h 621"/>
                <a:gd name="T26" fmla="*/ 1631 w 2214"/>
                <a:gd name="T27" fmla="*/ 53 h 621"/>
                <a:gd name="T28" fmla="*/ 1607 w 2214"/>
                <a:gd name="T29" fmla="*/ 76 h 621"/>
                <a:gd name="T30" fmla="*/ 1577 w 2214"/>
                <a:gd name="T31" fmla="*/ 108 h 621"/>
                <a:gd name="T32" fmla="*/ 1554 w 2214"/>
                <a:gd name="T33" fmla="*/ 131 h 621"/>
                <a:gd name="T34" fmla="*/ 1587 w 2214"/>
                <a:gd name="T35" fmla="*/ 135 h 621"/>
                <a:gd name="T36" fmla="*/ 1515 w 2214"/>
                <a:gd name="T37" fmla="*/ 205 h 621"/>
                <a:gd name="T38" fmla="*/ 1515 w 2214"/>
                <a:gd name="T39" fmla="*/ 121 h 621"/>
                <a:gd name="T40" fmla="*/ 1515 w 2214"/>
                <a:gd name="T41" fmla="*/ 39 h 621"/>
                <a:gd name="T42" fmla="*/ 1505 w 2214"/>
                <a:gd name="T43" fmla="*/ 40 h 621"/>
                <a:gd name="T44" fmla="*/ 1481 w 2214"/>
                <a:gd name="T45" fmla="*/ 40 h 621"/>
                <a:gd name="T46" fmla="*/ 1448 w 2214"/>
                <a:gd name="T47" fmla="*/ 40 h 621"/>
                <a:gd name="T48" fmla="*/ 1410 w 2214"/>
                <a:gd name="T49" fmla="*/ 40 h 621"/>
                <a:gd name="T50" fmla="*/ 1371 w 2214"/>
                <a:gd name="T51" fmla="*/ 40 h 621"/>
                <a:gd name="T52" fmla="*/ 1337 w 2214"/>
                <a:gd name="T53" fmla="*/ 39 h 621"/>
                <a:gd name="T54" fmla="*/ 1313 w 2214"/>
                <a:gd name="T55" fmla="*/ 39 h 621"/>
                <a:gd name="T56" fmla="*/ 1304 w 2214"/>
                <a:gd name="T57" fmla="*/ 39 h 621"/>
                <a:gd name="T58" fmla="*/ 1063 w 2214"/>
                <a:gd name="T59" fmla="*/ 84 h 621"/>
                <a:gd name="T60" fmla="*/ 1049 w 2214"/>
                <a:gd name="T61" fmla="*/ 124 h 621"/>
                <a:gd name="T62" fmla="*/ 1020 w 2214"/>
                <a:gd name="T63" fmla="*/ 137 h 621"/>
                <a:gd name="T64" fmla="*/ 996 w 2214"/>
                <a:gd name="T65" fmla="*/ 159 h 621"/>
                <a:gd name="T66" fmla="*/ 981 w 2214"/>
                <a:gd name="T67" fmla="*/ 190 h 621"/>
                <a:gd name="T68" fmla="*/ 955 w 2214"/>
                <a:gd name="T69" fmla="*/ 207 h 621"/>
                <a:gd name="T70" fmla="*/ 944 w 2214"/>
                <a:gd name="T71" fmla="*/ 153 h 621"/>
                <a:gd name="T72" fmla="*/ 921 w 2214"/>
                <a:gd name="T73" fmla="*/ 132 h 621"/>
                <a:gd name="T74" fmla="*/ 898 w 2214"/>
                <a:gd name="T75" fmla="*/ 149 h 621"/>
                <a:gd name="T76" fmla="*/ 888 w 2214"/>
                <a:gd name="T77" fmla="*/ 207 h 621"/>
                <a:gd name="T78" fmla="*/ 822 w 2214"/>
                <a:gd name="T79" fmla="*/ 11 h 621"/>
                <a:gd name="T80" fmla="*/ 783 w 2214"/>
                <a:gd name="T81" fmla="*/ 75 h 621"/>
                <a:gd name="T82" fmla="*/ 524 w 2214"/>
                <a:gd name="T83" fmla="*/ 9 h 621"/>
                <a:gd name="T84" fmla="*/ 237 w 2214"/>
                <a:gd name="T85" fmla="*/ 75 h 621"/>
                <a:gd name="T86" fmla="*/ 175 w 2214"/>
                <a:gd name="T87" fmla="*/ 156 h 621"/>
                <a:gd name="T88" fmla="*/ 162 w 2214"/>
                <a:gd name="T89" fmla="*/ 139 h 621"/>
                <a:gd name="T90" fmla="*/ 147 w 2214"/>
                <a:gd name="T91" fmla="*/ 117 h 621"/>
                <a:gd name="T92" fmla="*/ 134 w 2214"/>
                <a:gd name="T93" fmla="*/ 98 h 621"/>
                <a:gd name="T94" fmla="*/ 129 w 2214"/>
                <a:gd name="T95" fmla="*/ 90 h 621"/>
                <a:gd name="T96" fmla="*/ 84 w 2214"/>
                <a:gd name="T97" fmla="*/ 0 h 621"/>
                <a:gd name="T98" fmla="*/ 45 w 2214"/>
                <a:gd name="T99" fmla="*/ 87 h 621"/>
                <a:gd name="T100" fmla="*/ 33 w 2214"/>
                <a:gd name="T101" fmla="*/ 156 h 621"/>
                <a:gd name="T102" fmla="*/ 0 w 2214"/>
                <a:gd name="T103" fmla="*/ 621 h 621"/>
                <a:gd name="T104" fmla="*/ 2214 w 2214"/>
                <a:gd name="T105" fmla="*/ 147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14" h="621">
                  <a:moveTo>
                    <a:pt x="2214" y="147"/>
                  </a:moveTo>
                  <a:lnTo>
                    <a:pt x="2214" y="147"/>
                  </a:lnTo>
                  <a:lnTo>
                    <a:pt x="2163" y="75"/>
                  </a:lnTo>
                  <a:lnTo>
                    <a:pt x="2087" y="190"/>
                  </a:lnTo>
                  <a:lnTo>
                    <a:pt x="2087" y="108"/>
                  </a:lnTo>
                  <a:lnTo>
                    <a:pt x="2024" y="65"/>
                  </a:lnTo>
                  <a:lnTo>
                    <a:pt x="1977" y="117"/>
                  </a:lnTo>
                  <a:lnTo>
                    <a:pt x="1977" y="168"/>
                  </a:lnTo>
                  <a:lnTo>
                    <a:pt x="1955" y="168"/>
                  </a:lnTo>
                  <a:lnTo>
                    <a:pt x="1955" y="120"/>
                  </a:lnTo>
                  <a:lnTo>
                    <a:pt x="1885" y="49"/>
                  </a:lnTo>
                  <a:lnTo>
                    <a:pt x="1882" y="49"/>
                  </a:lnTo>
                  <a:lnTo>
                    <a:pt x="1874" y="49"/>
                  </a:lnTo>
                  <a:lnTo>
                    <a:pt x="1861" y="49"/>
                  </a:lnTo>
                  <a:lnTo>
                    <a:pt x="1846" y="49"/>
                  </a:lnTo>
                  <a:lnTo>
                    <a:pt x="1828" y="49"/>
                  </a:lnTo>
                  <a:lnTo>
                    <a:pt x="1806" y="49"/>
                  </a:lnTo>
                  <a:lnTo>
                    <a:pt x="1784" y="49"/>
                  </a:lnTo>
                  <a:lnTo>
                    <a:pt x="1761" y="49"/>
                  </a:lnTo>
                  <a:lnTo>
                    <a:pt x="1738" y="49"/>
                  </a:lnTo>
                  <a:lnTo>
                    <a:pt x="1716" y="49"/>
                  </a:lnTo>
                  <a:lnTo>
                    <a:pt x="1694" y="49"/>
                  </a:lnTo>
                  <a:lnTo>
                    <a:pt x="1676" y="49"/>
                  </a:lnTo>
                  <a:lnTo>
                    <a:pt x="1660" y="49"/>
                  </a:lnTo>
                  <a:lnTo>
                    <a:pt x="1647" y="49"/>
                  </a:lnTo>
                  <a:lnTo>
                    <a:pt x="1639" y="49"/>
                  </a:lnTo>
                  <a:lnTo>
                    <a:pt x="1636" y="49"/>
                  </a:lnTo>
                  <a:lnTo>
                    <a:pt x="1631" y="53"/>
                  </a:lnTo>
                  <a:lnTo>
                    <a:pt x="1621" y="63"/>
                  </a:lnTo>
                  <a:lnTo>
                    <a:pt x="1607" y="76"/>
                  </a:lnTo>
                  <a:lnTo>
                    <a:pt x="1592" y="92"/>
                  </a:lnTo>
                  <a:lnTo>
                    <a:pt x="1577" y="108"/>
                  </a:lnTo>
                  <a:lnTo>
                    <a:pt x="1563" y="121"/>
                  </a:lnTo>
                  <a:lnTo>
                    <a:pt x="1554" y="131"/>
                  </a:lnTo>
                  <a:lnTo>
                    <a:pt x="1550" y="135"/>
                  </a:lnTo>
                  <a:lnTo>
                    <a:pt x="1587" y="135"/>
                  </a:lnTo>
                  <a:lnTo>
                    <a:pt x="1587" y="205"/>
                  </a:lnTo>
                  <a:lnTo>
                    <a:pt x="1515" y="205"/>
                  </a:lnTo>
                  <a:lnTo>
                    <a:pt x="1515" y="178"/>
                  </a:lnTo>
                  <a:lnTo>
                    <a:pt x="1515" y="121"/>
                  </a:lnTo>
                  <a:lnTo>
                    <a:pt x="1515" y="63"/>
                  </a:lnTo>
                  <a:lnTo>
                    <a:pt x="1515" y="39"/>
                  </a:lnTo>
                  <a:lnTo>
                    <a:pt x="1512" y="39"/>
                  </a:lnTo>
                  <a:lnTo>
                    <a:pt x="1505" y="40"/>
                  </a:lnTo>
                  <a:lnTo>
                    <a:pt x="1495" y="40"/>
                  </a:lnTo>
                  <a:lnTo>
                    <a:pt x="1481" y="40"/>
                  </a:lnTo>
                  <a:lnTo>
                    <a:pt x="1466" y="40"/>
                  </a:lnTo>
                  <a:lnTo>
                    <a:pt x="1448" y="40"/>
                  </a:lnTo>
                  <a:lnTo>
                    <a:pt x="1429" y="40"/>
                  </a:lnTo>
                  <a:lnTo>
                    <a:pt x="1410" y="40"/>
                  </a:lnTo>
                  <a:lnTo>
                    <a:pt x="1389" y="40"/>
                  </a:lnTo>
                  <a:lnTo>
                    <a:pt x="1371" y="40"/>
                  </a:lnTo>
                  <a:lnTo>
                    <a:pt x="1352" y="39"/>
                  </a:lnTo>
                  <a:lnTo>
                    <a:pt x="1337" y="39"/>
                  </a:lnTo>
                  <a:lnTo>
                    <a:pt x="1323" y="39"/>
                  </a:lnTo>
                  <a:lnTo>
                    <a:pt x="1313" y="39"/>
                  </a:lnTo>
                  <a:lnTo>
                    <a:pt x="1306" y="39"/>
                  </a:lnTo>
                  <a:lnTo>
                    <a:pt x="1304" y="39"/>
                  </a:lnTo>
                  <a:lnTo>
                    <a:pt x="1304" y="84"/>
                  </a:lnTo>
                  <a:lnTo>
                    <a:pt x="1063" y="84"/>
                  </a:lnTo>
                  <a:lnTo>
                    <a:pt x="1063" y="123"/>
                  </a:lnTo>
                  <a:lnTo>
                    <a:pt x="1049" y="124"/>
                  </a:lnTo>
                  <a:lnTo>
                    <a:pt x="1035" y="129"/>
                  </a:lnTo>
                  <a:lnTo>
                    <a:pt x="1020" y="137"/>
                  </a:lnTo>
                  <a:lnTo>
                    <a:pt x="1008" y="147"/>
                  </a:lnTo>
                  <a:lnTo>
                    <a:pt x="996" y="159"/>
                  </a:lnTo>
                  <a:lnTo>
                    <a:pt x="987" y="174"/>
                  </a:lnTo>
                  <a:lnTo>
                    <a:pt x="981" y="190"/>
                  </a:lnTo>
                  <a:lnTo>
                    <a:pt x="979" y="207"/>
                  </a:lnTo>
                  <a:lnTo>
                    <a:pt x="955" y="207"/>
                  </a:lnTo>
                  <a:lnTo>
                    <a:pt x="952" y="176"/>
                  </a:lnTo>
                  <a:lnTo>
                    <a:pt x="944" y="153"/>
                  </a:lnTo>
                  <a:lnTo>
                    <a:pt x="934" y="138"/>
                  </a:lnTo>
                  <a:lnTo>
                    <a:pt x="921" y="132"/>
                  </a:lnTo>
                  <a:lnTo>
                    <a:pt x="909" y="137"/>
                  </a:lnTo>
                  <a:lnTo>
                    <a:pt x="898" y="149"/>
                  </a:lnTo>
                  <a:lnTo>
                    <a:pt x="890" y="174"/>
                  </a:lnTo>
                  <a:lnTo>
                    <a:pt x="888" y="207"/>
                  </a:lnTo>
                  <a:lnTo>
                    <a:pt x="822" y="207"/>
                  </a:lnTo>
                  <a:lnTo>
                    <a:pt x="822" y="11"/>
                  </a:lnTo>
                  <a:lnTo>
                    <a:pt x="783" y="11"/>
                  </a:lnTo>
                  <a:lnTo>
                    <a:pt x="783" y="75"/>
                  </a:lnTo>
                  <a:lnTo>
                    <a:pt x="567" y="75"/>
                  </a:lnTo>
                  <a:lnTo>
                    <a:pt x="524" y="9"/>
                  </a:lnTo>
                  <a:lnTo>
                    <a:pt x="481" y="75"/>
                  </a:lnTo>
                  <a:lnTo>
                    <a:pt x="237" y="75"/>
                  </a:lnTo>
                  <a:lnTo>
                    <a:pt x="237" y="156"/>
                  </a:lnTo>
                  <a:lnTo>
                    <a:pt x="175" y="156"/>
                  </a:lnTo>
                  <a:lnTo>
                    <a:pt x="169" y="149"/>
                  </a:lnTo>
                  <a:lnTo>
                    <a:pt x="162" y="139"/>
                  </a:lnTo>
                  <a:lnTo>
                    <a:pt x="155" y="129"/>
                  </a:lnTo>
                  <a:lnTo>
                    <a:pt x="147" y="117"/>
                  </a:lnTo>
                  <a:lnTo>
                    <a:pt x="140" y="107"/>
                  </a:lnTo>
                  <a:lnTo>
                    <a:pt x="134" y="98"/>
                  </a:lnTo>
                  <a:lnTo>
                    <a:pt x="130" y="92"/>
                  </a:lnTo>
                  <a:lnTo>
                    <a:pt x="129" y="90"/>
                  </a:lnTo>
                  <a:lnTo>
                    <a:pt x="151" y="93"/>
                  </a:lnTo>
                  <a:lnTo>
                    <a:pt x="84" y="0"/>
                  </a:lnTo>
                  <a:lnTo>
                    <a:pt x="26" y="87"/>
                  </a:lnTo>
                  <a:lnTo>
                    <a:pt x="45" y="87"/>
                  </a:lnTo>
                  <a:lnTo>
                    <a:pt x="11" y="151"/>
                  </a:lnTo>
                  <a:lnTo>
                    <a:pt x="33" y="156"/>
                  </a:lnTo>
                  <a:lnTo>
                    <a:pt x="0" y="192"/>
                  </a:lnTo>
                  <a:lnTo>
                    <a:pt x="0" y="621"/>
                  </a:lnTo>
                  <a:lnTo>
                    <a:pt x="2214" y="621"/>
                  </a:lnTo>
                  <a:lnTo>
                    <a:pt x="2214" y="147"/>
                  </a:lnTo>
                  <a:close/>
                </a:path>
              </a:pathLst>
            </a:custGeom>
            <a:solidFill>
              <a:srgbClr val="D8C6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88" name="Rectangle 7"/>
            <p:cNvSpPr>
              <a:spLocks noChangeArrowheads="1"/>
            </p:cNvSpPr>
            <p:nvPr/>
          </p:nvSpPr>
          <p:spPr bwMode="auto">
            <a:xfrm>
              <a:off x="4158" y="1813"/>
              <a:ext cx="1108" cy="221"/>
            </a:xfrm>
            <a:prstGeom prst="rect">
              <a:avLst/>
            </a:prstGeom>
            <a:solidFill>
              <a:srgbClr val="33BF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489" name="Freeform 8"/>
            <p:cNvSpPr>
              <a:spLocks noChangeArrowheads="1"/>
            </p:cNvSpPr>
            <p:nvPr/>
          </p:nvSpPr>
          <p:spPr bwMode="auto">
            <a:xfrm>
              <a:off x="4158" y="1681"/>
              <a:ext cx="24" cy="132"/>
            </a:xfrm>
            <a:custGeom>
              <a:avLst/>
              <a:gdLst>
                <a:gd name="T0" fmla="*/ 26 w 50"/>
                <a:gd name="T1" fmla="*/ 0 h 263"/>
                <a:gd name="T2" fmla="*/ 50 w 50"/>
                <a:gd name="T3" fmla="*/ 57 h 263"/>
                <a:gd name="T4" fmla="*/ 50 w 50"/>
                <a:gd name="T5" fmla="*/ 263 h 263"/>
                <a:gd name="T6" fmla="*/ 0 w 50"/>
                <a:gd name="T7" fmla="*/ 263 h 263"/>
                <a:gd name="T8" fmla="*/ 0 w 50"/>
                <a:gd name="T9" fmla="*/ 57 h 263"/>
                <a:gd name="T10" fmla="*/ 26 w 50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263">
                  <a:moveTo>
                    <a:pt x="26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0" name="Freeform 9"/>
            <p:cNvSpPr>
              <a:spLocks noChangeArrowheads="1"/>
            </p:cNvSpPr>
            <p:nvPr/>
          </p:nvSpPr>
          <p:spPr bwMode="auto">
            <a:xfrm>
              <a:off x="4194" y="1681"/>
              <a:ext cx="25" cy="132"/>
            </a:xfrm>
            <a:custGeom>
              <a:avLst/>
              <a:gdLst>
                <a:gd name="T0" fmla="*/ 24 w 50"/>
                <a:gd name="T1" fmla="*/ 0 h 263"/>
                <a:gd name="T2" fmla="*/ 50 w 50"/>
                <a:gd name="T3" fmla="*/ 57 h 263"/>
                <a:gd name="T4" fmla="*/ 50 w 50"/>
                <a:gd name="T5" fmla="*/ 263 h 263"/>
                <a:gd name="T6" fmla="*/ 0 w 50"/>
                <a:gd name="T7" fmla="*/ 263 h 263"/>
                <a:gd name="T8" fmla="*/ 0 w 50"/>
                <a:gd name="T9" fmla="*/ 57 h 263"/>
                <a:gd name="T10" fmla="*/ 24 w 50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263">
                  <a:moveTo>
                    <a:pt x="24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1" name="Freeform 10"/>
            <p:cNvSpPr>
              <a:spLocks noChangeArrowheads="1"/>
            </p:cNvSpPr>
            <p:nvPr/>
          </p:nvSpPr>
          <p:spPr bwMode="auto">
            <a:xfrm>
              <a:off x="4232" y="1681"/>
              <a:ext cx="25" cy="132"/>
            </a:xfrm>
            <a:custGeom>
              <a:avLst/>
              <a:gdLst>
                <a:gd name="T0" fmla="*/ 25 w 50"/>
                <a:gd name="T1" fmla="*/ 0 h 263"/>
                <a:gd name="T2" fmla="*/ 50 w 50"/>
                <a:gd name="T3" fmla="*/ 57 h 263"/>
                <a:gd name="T4" fmla="*/ 50 w 50"/>
                <a:gd name="T5" fmla="*/ 263 h 263"/>
                <a:gd name="T6" fmla="*/ 0 w 50"/>
                <a:gd name="T7" fmla="*/ 263 h 263"/>
                <a:gd name="T8" fmla="*/ 0 w 50"/>
                <a:gd name="T9" fmla="*/ 57 h 263"/>
                <a:gd name="T10" fmla="*/ 25 w 50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263">
                  <a:moveTo>
                    <a:pt x="25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2" name="Rectangle 11"/>
            <p:cNvSpPr>
              <a:spLocks noChangeArrowheads="1"/>
            </p:cNvSpPr>
            <p:nvPr/>
          </p:nvSpPr>
          <p:spPr bwMode="auto">
            <a:xfrm>
              <a:off x="4158" y="1716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493" name="Rectangle 12"/>
            <p:cNvSpPr>
              <a:spLocks noChangeArrowheads="1"/>
            </p:cNvSpPr>
            <p:nvPr/>
          </p:nvSpPr>
          <p:spPr bwMode="auto">
            <a:xfrm>
              <a:off x="4158" y="1780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494" name="Freeform 13"/>
            <p:cNvSpPr>
              <a:spLocks noChangeArrowheads="1"/>
            </p:cNvSpPr>
            <p:nvPr/>
          </p:nvSpPr>
          <p:spPr bwMode="auto">
            <a:xfrm>
              <a:off x="4881" y="1681"/>
              <a:ext cx="24" cy="132"/>
            </a:xfrm>
            <a:custGeom>
              <a:avLst/>
              <a:gdLst>
                <a:gd name="T0" fmla="*/ 24 w 50"/>
                <a:gd name="T1" fmla="*/ 0 h 263"/>
                <a:gd name="T2" fmla="*/ 50 w 50"/>
                <a:gd name="T3" fmla="*/ 57 h 263"/>
                <a:gd name="T4" fmla="*/ 50 w 50"/>
                <a:gd name="T5" fmla="*/ 263 h 263"/>
                <a:gd name="T6" fmla="*/ 0 w 50"/>
                <a:gd name="T7" fmla="*/ 263 h 263"/>
                <a:gd name="T8" fmla="*/ 0 w 50"/>
                <a:gd name="T9" fmla="*/ 57 h 263"/>
                <a:gd name="T10" fmla="*/ 24 w 50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263">
                  <a:moveTo>
                    <a:pt x="24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5" name="Freeform 14"/>
            <p:cNvSpPr>
              <a:spLocks noChangeArrowheads="1"/>
            </p:cNvSpPr>
            <p:nvPr/>
          </p:nvSpPr>
          <p:spPr bwMode="auto">
            <a:xfrm>
              <a:off x="4917" y="1681"/>
              <a:ext cx="25" cy="132"/>
            </a:xfrm>
            <a:custGeom>
              <a:avLst/>
              <a:gdLst>
                <a:gd name="T0" fmla="*/ 24 w 49"/>
                <a:gd name="T1" fmla="*/ 0 h 263"/>
                <a:gd name="T2" fmla="*/ 49 w 49"/>
                <a:gd name="T3" fmla="*/ 57 h 263"/>
                <a:gd name="T4" fmla="*/ 49 w 49"/>
                <a:gd name="T5" fmla="*/ 263 h 263"/>
                <a:gd name="T6" fmla="*/ 0 w 49"/>
                <a:gd name="T7" fmla="*/ 263 h 263"/>
                <a:gd name="T8" fmla="*/ 0 w 49"/>
                <a:gd name="T9" fmla="*/ 57 h 263"/>
                <a:gd name="T10" fmla="*/ 24 w 49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63">
                  <a:moveTo>
                    <a:pt x="24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6" name="Freeform 15"/>
            <p:cNvSpPr>
              <a:spLocks noChangeArrowheads="1"/>
            </p:cNvSpPr>
            <p:nvPr/>
          </p:nvSpPr>
          <p:spPr bwMode="auto">
            <a:xfrm>
              <a:off x="4955" y="1681"/>
              <a:ext cx="25" cy="132"/>
            </a:xfrm>
            <a:custGeom>
              <a:avLst/>
              <a:gdLst>
                <a:gd name="T0" fmla="*/ 24 w 49"/>
                <a:gd name="T1" fmla="*/ 0 h 263"/>
                <a:gd name="T2" fmla="*/ 49 w 49"/>
                <a:gd name="T3" fmla="*/ 57 h 263"/>
                <a:gd name="T4" fmla="*/ 49 w 49"/>
                <a:gd name="T5" fmla="*/ 263 h 263"/>
                <a:gd name="T6" fmla="*/ 0 w 49"/>
                <a:gd name="T7" fmla="*/ 263 h 263"/>
                <a:gd name="T8" fmla="*/ 0 w 49"/>
                <a:gd name="T9" fmla="*/ 57 h 263"/>
                <a:gd name="T10" fmla="*/ 24 w 49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63">
                  <a:moveTo>
                    <a:pt x="24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7" name="Freeform 16"/>
            <p:cNvSpPr>
              <a:spLocks noChangeArrowheads="1"/>
            </p:cNvSpPr>
            <p:nvPr/>
          </p:nvSpPr>
          <p:spPr bwMode="auto">
            <a:xfrm>
              <a:off x="4993" y="1681"/>
              <a:ext cx="25" cy="132"/>
            </a:xfrm>
            <a:custGeom>
              <a:avLst/>
              <a:gdLst>
                <a:gd name="T0" fmla="*/ 24 w 49"/>
                <a:gd name="T1" fmla="*/ 0 h 263"/>
                <a:gd name="T2" fmla="*/ 49 w 49"/>
                <a:gd name="T3" fmla="*/ 57 h 263"/>
                <a:gd name="T4" fmla="*/ 49 w 49"/>
                <a:gd name="T5" fmla="*/ 263 h 263"/>
                <a:gd name="T6" fmla="*/ 0 w 49"/>
                <a:gd name="T7" fmla="*/ 263 h 263"/>
                <a:gd name="T8" fmla="*/ 0 w 49"/>
                <a:gd name="T9" fmla="*/ 57 h 263"/>
                <a:gd name="T10" fmla="*/ 24 w 49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63">
                  <a:moveTo>
                    <a:pt x="24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8" name="Freeform 17"/>
            <p:cNvSpPr>
              <a:spLocks noChangeArrowheads="1"/>
            </p:cNvSpPr>
            <p:nvPr/>
          </p:nvSpPr>
          <p:spPr bwMode="auto">
            <a:xfrm>
              <a:off x="5031" y="1681"/>
              <a:ext cx="25" cy="144"/>
            </a:xfrm>
            <a:custGeom>
              <a:avLst/>
              <a:gdLst>
                <a:gd name="T0" fmla="*/ 25 w 49"/>
                <a:gd name="T1" fmla="*/ 0 h 286"/>
                <a:gd name="T2" fmla="*/ 49 w 49"/>
                <a:gd name="T3" fmla="*/ 57 h 286"/>
                <a:gd name="T4" fmla="*/ 49 w 49"/>
                <a:gd name="T5" fmla="*/ 286 h 286"/>
                <a:gd name="T6" fmla="*/ 0 w 49"/>
                <a:gd name="T7" fmla="*/ 272 h 286"/>
                <a:gd name="T8" fmla="*/ 0 w 49"/>
                <a:gd name="T9" fmla="*/ 57 h 286"/>
                <a:gd name="T10" fmla="*/ 25 w 49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86">
                  <a:moveTo>
                    <a:pt x="25" y="0"/>
                  </a:moveTo>
                  <a:lnTo>
                    <a:pt x="49" y="57"/>
                  </a:lnTo>
                  <a:lnTo>
                    <a:pt x="49" y="286"/>
                  </a:lnTo>
                  <a:lnTo>
                    <a:pt x="0" y="272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499" name="Freeform 18"/>
            <p:cNvSpPr>
              <a:spLocks noChangeArrowheads="1"/>
            </p:cNvSpPr>
            <p:nvPr/>
          </p:nvSpPr>
          <p:spPr bwMode="auto">
            <a:xfrm>
              <a:off x="5069" y="1689"/>
              <a:ext cx="25" cy="148"/>
            </a:xfrm>
            <a:custGeom>
              <a:avLst/>
              <a:gdLst>
                <a:gd name="T0" fmla="*/ 25 w 50"/>
                <a:gd name="T1" fmla="*/ 0 h 295"/>
                <a:gd name="T2" fmla="*/ 50 w 50"/>
                <a:gd name="T3" fmla="*/ 56 h 295"/>
                <a:gd name="T4" fmla="*/ 50 w 50"/>
                <a:gd name="T5" fmla="*/ 295 h 295"/>
                <a:gd name="T6" fmla="*/ 0 w 50"/>
                <a:gd name="T7" fmla="*/ 276 h 295"/>
                <a:gd name="T8" fmla="*/ 0 w 50"/>
                <a:gd name="T9" fmla="*/ 56 h 295"/>
                <a:gd name="T10" fmla="*/ 25 w 50"/>
                <a:gd name="T11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295">
                  <a:moveTo>
                    <a:pt x="25" y="0"/>
                  </a:moveTo>
                  <a:lnTo>
                    <a:pt x="50" y="56"/>
                  </a:lnTo>
                  <a:lnTo>
                    <a:pt x="50" y="295"/>
                  </a:lnTo>
                  <a:lnTo>
                    <a:pt x="0" y="276"/>
                  </a:lnTo>
                  <a:lnTo>
                    <a:pt x="0" y="56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0" name="Freeform 19"/>
            <p:cNvSpPr>
              <a:spLocks noChangeArrowheads="1"/>
            </p:cNvSpPr>
            <p:nvPr/>
          </p:nvSpPr>
          <p:spPr bwMode="auto">
            <a:xfrm>
              <a:off x="5108" y="1697"/>
              <a:ext cx="24" cy="156"/>
            </a:xfrm>
            <a:custGeom>
              <a:avLst/>
              <a:gdLst>
                <a:gd name="T0" fmla="*/ 24 w 49"/>
                <a:gd name="T1" fmla="*/ 0 h 313"/>
                <a:gd name="T2" fmla="*/ 49 w 49"/>
                <a:gd name="T3" fmla="*/ 57 h 313"/>
                <a:gd name="T4" fmla="*/ 49 w 49"/>
                <a:gd name="T5" fmla="*/ 313 h 313"/>
                <a:gd name="T6" fmla="*/ 0 w 49"/>
                <a:gd name="T7" fmla="*/ 290 h 313"/>
                <a:gd name="T8" fmla="*/ 0 w 49"/>
                <a:gd name="T9" fmla="*/ 57 h 313"/>
                <a:gd name="T10" fmla="*/ 24 w 49"/>
                <a:gd name="T11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313">
                  <a:moveTo>
                    <a:pt x="24" y="0"/>
                  </a:moveTo>
                  <a:lnTo>
                    <a:pt x="49" y="57"/>
                  </a:lnTo>
                  <a:lnTo>
                    <a:pt x="49" y="313"/>
                  </a:lnTo>
                  <a:lnTo>
                    <a:pt x="0" y="290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1" name="Freeform 20"/>
            <p:cNvSpPr>
              <a:spLocks noChangeArrowheads="1"/>
            </p:cNvSpPr>
            <p:nvPr/>
          </p:nvSpPr>
          <p:spPr bwMode="auto">
            <a:xfrm>
              <a:off x="5146" y="1707"/>
              <a:ext cx="24" cy="169"/>
            </a:xfrm>
            <a:custGeom>
              <a:avLst/>
              <a:gdLst>
                <a:gd name="T0" fmla="*/ 24 w 50"/>
                <a:gd name="T1" fmla="*/ 0 h 340"/>
                <a:gd name="T2" fmla="*/ 50 w 50"/>
                <a:gd name="T3" fmla="*/ 58 h 340"/>
                <a:gd name="T4" fmla="*/ 50 w 50"/>
                <a:gd name="T5" fmla="*/ 340 h 340"/>
                <a:gd name="T6" fmla="*/ 0 w 50"/>
                <a:gd name="T7" fmla="*/ 309 h 340"/>
                <a:gd name="T8" fmla="*/ 0 w 50"/>
                <a:gd name="T9" fmla="*/ 58 h 340"/>
                <a:gd name="T10" fmla="*/ 24 w 50"/>
                <a:gd name="T11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340">
                  <a:moveTo>
                    <a:pt x="24" y="0"/>
                  </a:moveTo>
                  <a:lnTo>
                    <a:pt x="50" y="58"/>
                  </a:lnTo>
                  <a:lnTo>
                    <a:pt x="50" y="340"/>
                  </a:lnTo>
                  <a:lnTo>
                    <a:pt x="0" y="309"/>
                  </a:lnTo>
                  <a:lnTo>
                    <a:pt x="0" y="58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2" name="Freeform 21"/>
            <p:cNvSpPr>
              <a:spLocks noChangeArrowheads="1"/>
            </p:cNvSpPr>
            <p:nvPr/>
          </p:nvSpPr>
          <p:spPr bwMode="auto">
            <a:xfrm>
              <a:off x="5184" y="1722"/>
              <a:ext cx="24" cy="186"/>
            </a:xfrm>
            <a:custGeom>
              <a:avLst/>
              <a:gdLst>
                <a:gd name="T0" fmla="*/ 24 w 50"/>
                <a:gd name="T1" fmla="*/ 0 h 373"/>
                <a:gd name="T2" fmla="*/ 50 w 50"/>
                <a:gd name="T3" fmla="*/ 58 h 373"/>
                <a:gd name="T4" fmla="*/ 50 w 50"/>
                <a:gd name="T5" fmla="*/ 373 h 373"/>
                <a:gd name="T6" fmla="*/ 0 w 50"/>
                <a:gd name="T7" fmla="*/ 326 h 373"/>
                <a:gd name="T8" fmla="*/ 0 w 50"/>
                <a:gd name="T9" fmla="*/ 58 h 373"/>
                <a:gd name="T10" fmla="*/ 24 w 50"/>
                <a:gd name="T11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373">
                  <a:moveTo>
                    <a:pt x="24" y="0"/>
                  </a:moveTo>
                  <a:lnTo>
                    <a:pt x="50" y="58"/>
                  </a:lnTo>
                  <a:lnTo>
                    <a:pt x="50" y="373"/>
                  </a:lnTo>
                  <a:lnTo>
                    <a:pt x="0" y="326"/>
                  </a:lnTo>
                  <a:lnTo>
                    <a:pt x="0" y="58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3" name="Freeform 22"/>
            <p:cNvSpPr>
              <a:spLocks noChangeArrowheads="1"/>
            </p:cNvSpPr>
            <p:nvPr/>
          </p:nvSpPr>
          <p:spPr bwMode="auto">
            <a:xfrm>
              <a:off x="5222" y="1739"/>
              <a:ext cx="24" cy="216"/>
            </a:xfrm>
            <a:custGeom>
              <a:avLst/>
              <a:gdLst>
                <a:gd name="T0" fmla="*/ 26 w 50"/>
                <a:gd name="T1" fmla="*/ 0 h 430"/>
                <a:gd name="T2" fmla="*/ 50 w 50"/>
                <a:gd name="T3" fmla="*/ 56 h 430"/>
                <a:gd name="T4" fmla="*/ 50 w 50"/>
                <a:gd name="T5" fmla="*/ 430 h 430"/>
                <a:gd name="T6" fmla="*/ 0 w 50"/>
                <a:gd name="T7" fmla="*/ 368 h 430"/>
                <a:gd name="T8" fmla="*/ 0 w 50"/>
                <a:gd name="T9" fmla="*/ 56 h 430"/>
                <a:gd name="T10" fmla="*/ 26 w 50"/>
                <a:gd name="T11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430">
                  <a:moveTo>
                    <a:pt x="26" y="0"/>
                  </a:moveTo>
                  <a:lnTo>
                    <a:pt x="50" y="56"/>
                  </a:lnTo>
                  <a:lnTo>
                    <a:pt x="50" y="430"/>
                  </a:lnTo>
                  <a:lnTo>
                    <a:pt x="0" y="368"/>
                  </a:lnTo>
                  <a:lnTo>
                    <a:pt x="0" y="56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4" name="Freeform 23"/>
            <p:cNvSpPr>
              <a:spLocks noChangeArrowheads="1"/>
            </p:cNvSpPr>
            <p:nvPr/>
          </p:nvSpPr>
          <p:spPr bwMode="auto">
            <a:xfrm>
              <a:off x="5260" y="1776"/>
              <a:ext cx="6" cy="213"/>
            </a:xfrm>
            <a:custGeom>
              <a:avLst/>
              <a:gdLst>
                <a:gd name="T0" fmla="*/ 13 w 13"/>
                <a:gd name="T1" fmla="*/ 0 h 427"/>
                <a:gd name="T2" fmla="*/ 13 w 13"/>
                <a:gd name="T3" fmla="*/ 427 h 427"/>
                <a:gd name="T4" fmla="*/ 0 w 13"/>
                <a:gd name="T5" fmla="*/ 396 h 427"/>
                <a:gd name="T6" fmla="*/ 0 w 13"/>
                <a:gd name="T7" fmla="*/ 29 h 427"/>
                <a:gd name="T8" fmla="*/ 13 w 13"/>
                <a:gd name="T9" fmla="*/ 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427">
                  <a:moveTo>
                    <a:pt x="13" y="0"/>
                  </a:moveTo>
                  <a:lnTo>
                    <a:pt x="13" y="427"/>
                  </a:lnTo>
                  <a:lnTo>
                    <a:pt x="0" y="396"/>
                  </a:lnTo>
                  <a:lnTo>
                    <a:pt x="0" y="2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5" name="Freeform 24"/>
            <p:cNvSpPr>
              <a:spLocks noChangeArrowheads="1"/>
            </p:cNvSpPr>
            <p:nvPr/>
          </p:nvSpPr>
          <p:spPr bwMode="auto">
            <a:xfrm>
              <a:off x="4868" y="1716"/>
              <a:ext cx="398" cy="105"/>
            </a:xfrm>
            <a:custGeom>
              <a:avLst/>
              <a:gdLst>
                <a:gd name="T0" fmla="*/ 6 w 796"/>
                <a:gd name="T1" fmla="*/ 29 h 208"/>
                <a:gd name="T2" fmla="*/ 29 w 796"/>
                <a:gd name="T3" fmla="*/ 29 h 208"/>
                <a:gd name="T4" fmla="*/ 63 w 796"/>
                <a:gd name="T5" fmla="*/ 29 h 208"/>
                <a:gd name="T6" fmla="*/ 105 w 796"/>
                <a:gd name="T7" fmla="*/ 29 h 208"/>
                <a:gd name="T8" fmla="*/ 147 w 796"/>
                <a:gd name="T9" fmla="*/ 29 h 208"/>
                <a:gd name="T10" fmla="*/ 189 w 796"/>
                <a:gd name="T11" fmla="*/ 29 h 208"/>
                <a:gd name="T12" fmla="*/ 223 w 796"/>
                <a:gd name="T13" fmla="*/ 29 h 208"/>
                <a:gd name="T14" fmla="*/ 246 w 796"/>
                <a:gd name="T15" fmla="*/ 29 h 208"/>
                <a:gd name="T16" fmla="*/ 259 w 796"/>
                <a:gd name="T17" fmla="*/ 29 h 208"/>
                <a:gd name="T18" fmla="*/ 294 w 796"/>
                <a:gd name="T19" fmla="*/ 32 h 208"/>
                <a:gd name="T20" fmla="*/ 349 w 796"/>
                <a:gd name="T21" fmla="*/ 40 h 208"/>
                <a:gd name="T22" fmla="*/ 420 w 796"/>
                <a:gd name="T23" fmla="*/ 53 h 208"/>
                <a:gd name="T24" fmla="*/ 503 w 796"/>
                <a:gd name="T25" fmla="*/ 72 h 208"/>
                <a:gd name="T26" fmla="*/ 590 w 796"/>
                <a:gd name="T27" fmla="*/ 100 h 208"/>
                <a:gd name="T28" fmla="*/ 677 w 796"/>
                <a:gd name="T29" fmla="*/ 136 h 208"/>
                <a:gd name="T30" fmla="*/ 759 w 796"/>
                <a:gd name="T31" fmla="*/ 182 h 208"/>
                <a:gd name="T32" fmla="*/ 796 w 796"/>
                <a:gd name="T33" fmla="*/ 161 h 208"/>
                <a:gd name="T34" fmla="*/ 719 w 796"/>
                <a:gd name="T35" fmla="*/ 112 h 208"/>
                <a:gd name="T36" fmla="*/ 634 w 796"/>
                <a:gd name="T37" fmla="*/ 74 h 208"/>
                <a:gd name="T38" fmla="*/ 546 w 796"/>
                <a:gd name="T39" fmla="*/ 45 h 208"/>
                <a:gd name="T40" fmla="*/ 461 w 796"/>
                <a:gd name="T41" fmla="*/ 25 h 208"/>
                <a:gd name="T42" fmla="*/ 384 w 796"/>
                <a:gd name="T43" fmla="*/ 11 h 208"/>
                <a:gd name="T44" fmla="*/ 319 w 796"/>
                <a:gd name="T45" fmla="*/ 5 h 208"/>
                <a:gd name="T46" fmla="*/ 274 w 796"/>
                <a:gd name="T47" fmla="*/ 1 h 208"/>
                <a:gd name="T48" fmla="*/ 252 w 796"/>
                <a:gd name="T49" fmla="*/ 0 h 208"/>
                <a:gd name="T50" fmla="*/ 236 w 796"/>
                <a:gd name="T51" fmla="*/ 0 h 208"/>
                <a:gd name="T52" fmla="*/ 207 w 796"/>
                <a:gd name="T53" fmla="*/ 0 h 208"/>
                <a:gd name="T54" fmla="*/ 169 w 796"/>
                <a:gd name="T55" fmla="*/ 0 h 208"/>
                <a:gd name="T56" fmla="*/ 127 w 796"/>
                <a:gd name="T57" fmla="*/ 0 h 208"/>
                <a:gd name="T58" fmla="*/ 83 w 796"/>
                <a:gd name="T59" fmla="*/ 0 h 208"/>
                <a:gd name="T60" fmla="*/ 45 w 796"/>
                <a:gd name="T61" fmla="*/ 0 h 208"/>
                <a:gd name="T62" fmla="*/ 16 w 796"/>
                <a:gd name="T63" fmla="*/ 0 h 208"/>
                <a:gd name="T64" fmla="*/ 0 w 796"/>
                <a:gd name="T65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96" h="208">
                  <a:moveTo>
                    <a:pt x="0" y="29"/>
                  </a:moveTo>
                  <a:lnTo>
                    <a:pt x="6" y="29"/>
                  </a:lnTo>
                  <a:lnTo>
                    <a:pt x="16" y="29"/>
                  </a:lnTo>
                  <a:lnTo>
                    <a:pt x="29" y="29"/>
                  </a:lnTo>
                  <a:lnTo>
                    <a:pt x="45" y="29"/>
                  </a:lnTo>
                  <a:lnTo>
                    <a:pt x="63" y="29"/>
                  </a:lnTo>
                  <a:lnTo>
                    <a:pt x="83" y="29"/>
                  </a:lnTo>
                  <a:lnTo>
                    <a:pt x="105" y="29"/>
                  </a:lnTo>
                  <a:lnTo>
                    <a:pt x="127" y="29"/>
                  </a:lnTo>
                  <a:lnTo>
                    <a:pt x="147" y="29"/>
                  </a:lnTo>
                  <a:lnTo>
                    <a:pt x="169" y="29"/>
                  </a:lnTo>
                  <a:lnTo>
                    <a:pt x="189" y="29"/>
                  </a:lnTo>
                  <a:lnTo>
                    <a:pt x="207" y="29"/>
                  </a:lnTo>
                  <a:lnTo>
                    <a:pt x="223" y="29"/>
                  </a:lnTo>
                  <a:lnTo>
                    <a:pt x="236" y="29"/>
                  </a:lnTo>
                  <a:lnTo>
                    <a:pt x="246" y="29"/>
                  </a:lnTo>
                  <a:lnTo>
                    <a:pt x="252" y="29"/>
                  </a:lnTo>
                  <a:lnTo>
                    <a:pt x="259" y="29"/>
                  </a:lnTo>
                  <a:lnTo>
                    <a:pt x="274" y="30"/>
                  </a:lnTo>
                  <a:lnTo>
                    <a:pt x="294" y="32"/>
                  </a:lnTo>
                  <a:lnTo>
                    <a:pt x="319" y="36"/>
                  </a:lnTo>
                  <a:lnTo>
                    <a:pt x="349" y="40"/>
                  </a:lnTo>
                  <a:lnTo>
                    <a:pt x="384" y="46"/>
                  </a:lnTo>
                  <a:lnTo>
                    <a:pt x="420" y="53"/>
                  </a:lnTo>
                  <a:lnTo>
                    <a:pt x="461" y="62"/>
                  </a:lnTo>
                  <a:lnTo>
                    <a:pt x="503" y="72"/>
                  </a:lnTo>
                  <a:lnTo>
                    <a:pt x="546" y="85"/>
                  </a:lnTo>
                  <a:lnTo>
                    <a:pt x="590" y="100"/>
                  </a:lnTo>
                  <a:lnTo>
                    <a:pt x="635" y="116"/>
                  </a:lnTo>
                  <a:lnTo>
                    <a:pt x="677" y="136"/>
                  </a:lnTo>
                  <a:lnTo>
                    <a:pt x="719" y="158"/>
                  </a:lnTo>
                  <a:lnTo>
                    <a:pt x="759" y="182"/>
                  </a:lnTo>
                  <a:lnTo>
                    <a:pt x="796" y="208"/>
                  </a:lnTo>
                  <a:lnTo>
                    <a:pt x="796" y="161"/>
                  </a:lnTo>
                  <a:lnTo>
                    <a:pt x="759" y="135"/>
                  </a:lnTo>
                  <a:lnTo>
                    <a:pt x="719" y="112"/>
                  </a:lnTo>
                  <a:lnTo>
                    <a:pt x="677" y="91"/>
                  </a:lnTo>
                  <a:lnTo>
                    <a:pt x="634" y="74"/>
                  </a:lnTo>
                  <a:lnTo>
                    <a:pt x="590" y="57"/>
                  </a:lnTo>
                  <a:lnTo>
                    <a:pt x="546" y="45"/>
                  </a:lnTo>
                  <a:lnTo>
                    <a:pt x="502" y="33"/>
                  </a:lnTo>
                  <a:lnTo>
                    <a:pt x="461" y="25"/>
                  </a:lnTo>
                  <a:lnTo>
                    <a:pt x="420" y="17"/>
                  </a:lnTo>
                  <a:lnTo>
                    <a:pt x="384" y="11"/>
                  </a:lnTo>
                  <a:lnTo>
                    <a:pt x="349" y="7"/>
                  </a:lnTo>
                  <a:lnTo>
                    <a:pt x="319" y="5"/>
                  </a:lnTo>
                  <a:lnTo>
                    <a:pt x="294" y="2"/>
                  </a:lnTo>
                  <a:lnTo>
                    <a:pt x="274" y="1"/>
                  </a:lnTo>
                  <a:lnTo>
                    <a:pt x="259" y="0"/>
                  </a:lnTo>
                  <a:lnTo>
                    <a:pt x="252" y="0"/>
                  </a:lnTo>
                  <a:lnTo>
                    <a:pt x="246" y="0"/>
                  </a:lnTo>
                  <a:lnTo>
                    <a:pt x="236" y="0"/>
                  </a:lnTo>
                  <a:lnTo>
                    <a:pt x="223" y="0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47" y="0"/>
                  </a:lnTo>
                  <a:lnTo>
                    <a:pt x="127" y="0"/>
                  </a:lnTo>
                  <a:lnTo>
                    <a:pt x="105" y="0"/>
                  </a:lnTo>
                  <a:lnTo>
                    <a:pt x="83" y="0"/>
                  </a:lnTo>
                  <a:lnTo>
                    <a:pt x="63" y="0"/>
                  </a:lnTo>
                  <a:lnTo>
                    <a:pt x="45" y="0"/>
                  </a:lnTo>
                  <a:lnTo>
                    <a:pt x="29" y="0"/>
                  </a:lnTo>
                  <a:lnTo>
                    <a:pt x="16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6" name="Freeform 25"/>
            <p:cNvSpPr>
              <a:spLocks noChangeArrowheads="1"/>
            </p:cNvSpPr>
            <p:nvPr/>
          </p:nvSpPr>
          <p:spPr bwMode="auto">
            <a:xfrm>
              <a:off x="4868" y="1780"/>
              <a:ext cx="398" cy="154"/>
            </a:xfrm>
            <a:custGeom>
              <a:avLst/>
              <a:gdLst>
                <a:gd name="T0" fmla="*/ 6 w 796"/>
                <a:gd name="T1" fmla="*/ 32 h 307"/>
                <a:gd name="T2" fmla="*/ 29 w 796"/>
                <a:gd name="T3" fmla="*/ 32 h 307"/>
                <a:gd name="T4" fmla="*/ 63 w 796"/>
                <a:gd name="T5" fmla="*/ 32 h 307"/>
                <a:gd name="T6" fmla="*/ 105 w 796"/>
                <a:gd name="T7" fmla="*/ 32 h 307"/>
                <a:gd name="T8" fmla="*/ 147 w 796"/>
                <a:gd name="T9" fmla="*/ 32 h 307"/>
                <a:gd name="T10" fmla="*/ 189 w 796"/>
                <a:gd name="T11" fmla="*/ 32 h 307"/>
                <a:gd name="T12" fmla="*/ 223 w 796"/>
                <a:gd name="T13" fmla="*/ 32 h 307"/>
                <a:gd name="T14" fmla="*/ 246 w 796"/>
                <a:gd name="T15" fmla="*/ 32 h 307"/>
                <a:gd name="T16" fmla="*/ 299 w 796"/>
                <a:gd name="T17" fmla="*/ 33 h 307"/>
                <a:gd name="T18" fmla="*/ 390 w 796"/>
                <a:gd name="T19" fmla="*/ 46 h 307"/>
                <a:gd name="T20" fmla="*/ 473 w 796"/>
                <a:gd name="T21" fmla="*/ 69 h 307"/>
                <a:gd name="T22" fmla="*/ 551 w 796"/>
                <a:gd name="T23" fmla="*/ 101 h 307"/>
                <a:gd name="T24" fmla="*/ 620 w 796"/>
                <a:gd name="T25" fmla="*/ 140 h 307"/>
                <a:gd name="T26" fmla="*/ 681 w 796"/>
                <a:gd name="T27" fmla="*/ 185 h 307"/>
                <a:gd name="T28" fmla="*/ 734 w 796"/>
                <a:gd name="T29" fmla="*/ 233 h 307"/>
                <a:gd name="T30" fmla="*/ 778 w 796"/>
                <a:gd name="T31" fmla="*/ 283 h 307"/>
                <a:gd name="T32" fmla="*/ 796 w 796"/>
                <a:gd name="T33" fmla="*/ 255 h 307"/>
                <a:gd name="T34" fmla="*/ 757 w 796"/>
                <a:gd name="T35" fmla="*/ 208 h 307"/>
                <a:gd name="T36" fmla="*/ 708 w 796"/>
                <a:gd name="T37" fmla="*/ 161 h 307"/>
                <a:gd name="T38" fmla="*/ 652 w 796"/>
                <a:gd name="T39" fmla="*/ 118 h 307"/>
                <a:gd name="T40" fmla="*/ 586 w 796"/>
                <a:gd name="T41" fmla="*/ 79 h 307"/>
                <a:gd name="T42" fmla="*/ 514 w 796"/>
                <a:gd name="T43" fmla="*/ 47 h 307"/>
                <a:gd name="T44" fmla="*/ 433 w 796"/>
                <a:gd name="T45" fmla="*/ 21 h 307"/>
                <a:gd name="T46" fmla="*/ 346 w 796"/>
                <a:gd name="T47" fmla="*/ 5 h 307"/>
                <a:gd name="T48" fmla="*/ 252 w 796"/>
                <a:gd name="T49" fmla="*/ 0 h 307"/>
                <a:gd name="T50" fmla="*/ 236 w 796"/>
                <a:gd name="T51" fmla="*/ 0 h 307"/>
                <a:gd name="T52" fmla="*/ 207 w 796"/>
                <a:gd name="T53" fmla="*/ 0 h 307"/>
                <a:gd name="T54" fmla="*/ 169 w 796"/>
                <a:gd name="T55" fmla="*/ 0 h 307"/>
                <a:gd name="T56" fmla="*/ 127 w 796"/>
                <a:gd name="T57" fmla="*/ 0 h 307"/>
                <a:gd name="T58" fmla="*/ 83 w 796"/>
                <a:gd name="T59" fmla="*/ 0 h 307"/>
                <a:gd name="T60" fmla="*/ 45 w 796"/>
                <a:gd name="T61" fmla="*/ 0 h 307"/>
                <a:gd name="T62" fmla="*/ 16 w 796"/>
                <a:gd name="T63" fmla="*/ 0 h 307"/>
                <a:gd name="T64" fmla="*/ 0 w 796"/>
                <a:gd name="T65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96" h="307">
                  <a:moveTo>
                    <a:pt x="0" y="32"/>
                  </a:moveTo>
                  <a:lnTo>
                    <a:pt x="6" y="32"/>
                  </a:lnTo>
                  <a:lnTo>
                    <a:pt x="16" y="32"/>
                  </a:lnTo>
                  <a:lnTo>
                    <a:pt x="29" y="32"/>
                  </a:lnTo>
                  <a:lnTo>
                    <a:pt x="45" y="32"/>
                  </a:lnTo>
                  <a:lnTo>
                    <a:pt x="63" y="32"/>
                  </a:lnTo>
                  <a:lnTo>
                    <a:pt x="83" y="32"/>
                  </a:lnTo>
                  <a:lnTo>
                    <a:pt x="105" y="32"/>
                  </a:lnTo>
                  <a:lnTo>
                    <a:pt x="127" y="32"/>
                  </a:lnTo>
                  <a:lnTo>
                    <a:pt x="147" y="32"/>
                  </a:lnTo>
                  <a:lnTo>
                    <a:pt x="169" y="32"/>
                  </a:lnTo>
                  <a:lnTo>
                    <a:pt x="189" y="32"/>
                  </a:lnTo>
                  <a:lnTo>
                    <a:pt x="207" y="32"/>
                  </a:lnTo>
                  <a:lnTo>
                    <a:pt x="223" y="32"/>
                  </a:lnTo>
                  <a:lnTo>
                    <a:pt x="236" y="32"/>
                  </a:lnTo>
                  <a:lnTo>
                    <a:pt x="246" y="32"/>
                  </a:lnTo>
                  <a:lnTo>
                    <a:pt x="252" y="32"/>
                  </a:lnTo>
                  <a:lnTo>
                    <a:pt x="299" y="33"/>
                  </a:lnTo>
                  <a:lnTo>
                    <a:pt x="346" y="39"/>
                  </a:lnTo>
                  <a:lnTo>
                    <a:pt x="390" y="46"/>
                  </a:lnTo>
                  <a:lnTo>
                    <a:pt x="433" y="56"/>
                  </a:lnTo>
                  <a:lnTo>
                    <a:pt x="473" y="69"/>
                  </a:lnTo>
                  <a:lnTo>
                    <a:pt x="514" y="85"/>
                  </a:lnTo>
                  <a:lnTo>
                    <a:pt x="551" y="101"/>
                  </a:lnTo>
                  <a:lnTo>
                    <a:pt x="586" y="120"/>
                  </a:lnTo>
                  <a:lnTo>
                    <a:pt x="620" y="140"/>
                  </a:lnTo>
                  <a:lnTo>
                    <a:pt x="652" y="162"/>
                  </a:lnTo>
                  <a:lnTo>
                    <a:pt x="681" y="185"/>
                  </a:lnTo>
                  <a:lnTo>
                    <a:pt x="708" y="209"/>
                  </a:lnTo>
                  <a:lnTo>
                    <a:pt x="734" y="233"/>
                  </a:lnTo>
                  <a:lnTo>
                    <a:pt x="757" y="257"/>
                  </a:lnTo>
                  <a:lnTo>
                    <a:pt x="778" y="283"/>
                  </a:lnTo>
                  <a:lnTo>
                    <a:pt x="796" y="307"/>
                  </a:lnTo>
                  <a:lnTo>
                    <a:pt x="796" y="255"/>
                  </a:lnTo>
                  <a:lnTo>
                    <a:pt x="778" y="231"/>
                  </a:lnTo>
                  <a:lnTo>
                    <a:pt x="757" y="208"/>
                  </a:lnTo>
                  <a:lnTo>
                    <a:pt x="734" y="184"/>
                  </a:lnTo>
                  <a:lnTo>
                    <a:pt x="708" y="161"/>
                  </a:lnTo>
                  <a:lnTo>
                    <a:pt x="681" y="139"/>
                  </a:lnTo>
                  <a:lnTo>
                    <a:pt x="652" y="118"/>
                  </a:lnTo>
                  <a:lnTo>
                    <a:pt x="620" y="99"/>
                  </a:lnTo>
                  <a:lnTo>
                    <a:pt x="586" y="79"/>
                  </a:lnTo>
                  <a:lnTo>
                    <a:pt x="551" y="62"/>
                  </a:lnTo>
                  <a:lnTo>
                    <a:pt x="514" y="47"/>
                  </a:lnTo>
                  <a:lnTo>
                    <a:pt x="473" y="33"/>
                  </a:lnTo>
                  <a:lnTo>
                    <a:pt x="433" y="21"/>
                  </a:lnTo>
                  <a:lnTo>
                    <a:pt x="390" y="12"/>
                  </a:lnTo>
                  <a:lnTo>
                    <a:pt x="346" y="5"/>
                  </a:lnTo>
                  <a:lnTo>
                    <a:pt x="299" y="1"/>
                  </a:lnTo>
                  <a:lnTo>
                    <a:pt x="252" y="0"/>
                  </a:lnTo>
                  <a:lnTo>
                    <a:pt x="246" y="0"/>
                  </a:lnTo>
                  <a:lnTo>
                    <a:pt x="236" y="0"/>
                  </a:lnTo>
                  <a:lnTo>
                    <a:pt x="223" y="0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47" y="0"/>
                  </a:lnTo>
                  <a:lnTo>
                    <a:pt x="127" y="0"/>
                  </a:lnTo>
                  <a:lnTo>
                    <a:pt x="105" y="0"/>
                  </a:lnTo>
                  <a:lnTo>
                    <a:pt x="83" y="0"/>
                  </a:lnTo>
                  <a:lnTo>
                    <a:pt x="63" y="0"/>
                  </a:lnTo>
                  <a:lnTo>
                    <a:pt x="45" y="0"/>
                  </a:lnTo>
                  <a:lnTo>
                    <a:pt x="29" y="0"/>
                  </a:lnTo>
                  <a:lnTo>
                    <a:pt x="16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7" name="Freeform 26"/>
            <p:cNvSpPr>
              <a:spLocks noChangeArrowheads="1"/>
            </p:cNvSpPr>
            <p:nvPr/>
          </p:nvSpPr>
          <p:spPr bwMode="auto">
            <a:xfrm>
              <a:off x="4264" y="1681"/>
              <a:ext cx="24" cy="132"/>
            </a:xfrm>
            <a:custGeom>
              <a:avLst/>
              <a:gdLst>
                <a:gd name="T0" fmla="*/ 26 w 50"/>
                <a:gd name="T1" fmla="*/ 0 h 263"/>
                <a:gd name="T2" fmla="*/ 50 w 50"/>
                <a:gd name="T3" fmla="*/ 57 h 263"/>
                <a:gd name="T4" fmla="*/ 50 w 50"/>
                <a:gd name="T5" fmla="*/ 263 h 263"/>
                <a:gd name="T6" fmla="*/ 0 w 50"/>
                <a:gd name="T7" fmla="*/ 263 h 263"/>
                <a:gd name="T8" fmla="*/ 0 w 50"/>
                <a:gd name="T9" fmla="*/ 57 h 263"/>
                <a:gd name="T10" fmla="*/ 26 w 50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263">
                  <a:moveTo>
                    <a:pt x="26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8" name="Freeform 27"/>
            <p:cNvSpPr>
              <a:spLocks noChangeArrowheads="1"/>
            </p:cNvSpPr>
            <p:nvPr/>
          </p:nvSpPr>
          <p:spPr bwMode="auto">
            <a:xfrm>
              <a:off x="4300" y="1681"/>
              <a:ext cx="25" cy="132"/>
            </a:xfrm>
            <a:custGeom>
              <a:avLst/>
              <a:gdLst>
                <a:gd name="T0" fmla="*/ 24 w 49"/>
                <a:gd name="T1" fmla="*/ 0 h 263"/>
                <a:gd name="T2" fmla="*/ 49 w 49"/>
                <a:gd name="T3" fmla="*/ 57 h 263"/>
                <a:gd name="T4" fmla="*/ 49 w 49"/>
                <a:gd name="T5" fmla="*/ 263 h 263"/>
                <a:gd name="T6" fmla="*/ 0 w 49"/>
                <a:gd name="T7" fmla="*/ 263 h 263"/>
                <a:gd name="T8" fmla="*/ 0 w 49"/>
                <a:gd name="T9" fmla="*/ 57 h 263"/>
                <a:gd name="T10" fmla="*/ 24 w 49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63">
                  <a:moveTo>
                    <a:pt x="24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09" name="Freeform 28"/>
            <p:cNvSpPr>
              <a:spLocks noChangeArrowheads="1"/>
            </p:cNvSpPr>
            <p:nvPr/>
          </p:nvSpPr>
          <p:spPr bwMode="auto">
            <a:xfrm>
              <a:off x="4338" y="1681"/>
              <a:ext cx="25" cy="132"/>
            </a:xfrm>
            <a:custGeom>
              <a:avLst/>
              <a:gdLst>
                <a:gd name="T0" fmla="*/ 24 w 50"/>
                <a:gd name="T1" fmla="*/ 0 h 263"/>
                <a:gd name="T2" fmla="*/ 50 w 50"/>
                <a:gd name="T3" fmla="*/ 57 h 263"/>
                <a:gd name="T4" fmla="*/ 50 w 50"/>
                <a:gd name="T5" fmla="*/ 263 h 263"/>
                <a:gd name="T6" fmla="*/ 0 w 50"/>
                <a:gd name="T7" fmla="*/ 263 h 263"/>
                <a:gd name="T8" fmla="*/ 0 w 50"/>
                <a:gd name="T9" fmla="*/ 57 h 263"/>
                <a:gd name="T10" fmla="*/ 24 w 50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263">
                  <a:moveTo>
                    <a:pt x="24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0" name="Rectangle 29"/>
            <p:cNvSpPr>
              <a:spLocks noChangeArrowheads="1"/>
            </p:cNvSpPr>
            <p:nvPr/>
          </p:nvSpPr>
          <p:spPr bwMode="auto">
            <a:xfrm>
              <a:off x="4264" y="1716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11" name="Rectangle 30"/>
            <p:cNvSpPr>
              <a:spLocks noChangeArrowheads="1"/>
            </p:cNvSpPr>
            <p:nvPr/>
          </p:nvSpPr>
          <p:spPr bwMode="auto">
            <a:xfrm>
              <a:off x="4264" y="1780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12" name="Freeform 31"/>
            <p:cNvSpPr>
              <a:spLocks noChangeArrowheads="1"/>
            </p:cNvSpPr>
            <p:nvPr/>
          </p:nvSpPr>
          <p:spPr bwMode="auto">
            <a:xfrm>
              <a:off x="4370" y="1681"/>
              <a:ext cx="24" cy="132"/>
            </a:xfrm>
            <a:custGeom>
              <a:avLst/>
              <a:gdLst>
                <a:gd name="T0" fmla="*/ 25 w 50"/>
                <a:gd name="T1" fmla="*/ 0 h 263"/>
                <a:gd name="T2" fmla="*/ 50 w 50"/>
                <a:gd name="T3" fmla="*/ 57 h 263"/>
                <a:gd name="T4" fmla="*/ 50 w 50"/>
                <a:gd name="T5" fmla="*/ 263 h 263"/>
                <a:gd name="T6" fmla="*/ 0 w 50"/>
                <a:gd name="T7" fmla="*/ 263 h 263"/>
                <a:gd name="T8" fmla="*/ 0 w 50"/>
                <a:gd name="T9" fmla="*/ 57 h 263"/>
                <a:gd name="T10" fmla="*/ 25 w 50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263">
                  <a:moveTo>
                    <a:pt x="25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3" name="Freeform 32"/>
            <p:cNvSpPr>
              <a:spLocks noChangeArrowheads="1"/>
            </p:cNvSpPr>
            <p:nvPr/>
          </p:nvSpPr>
          <p:spPr bwMode="auto">
            <a:xfrm>
              <a:off x="4405" y="1681"/>
              <a:ext cx="25" cy="132"/>
            </a:xfrm>
            <a:custGeom>
              <a:avLst/>
              <a:gdLst>
                <a:gd name="T0" fmla="*/ 25 w 49"/>
                <a:gd name="T1" fmla="*/ 0 h 263"/>
                <a:gd name="T2" fmla="*/ 49 w 49"/>
                <a:gd name="T3" fmla="*/ 57 h 263"/>
                <a:gd name="T4" fmla="*/ 49 w 49"/>
                <a:gd name="T5" fmla="*/ 263 h 263"/>
                <a:gd name="T6" fmla="*/ 0 w 49"/>
                <a:gd name="T7" fmla="*/ 263 h 263"/>
                <a:gd name="T8" fmla="*/ 0 w 49"/>
                <a:gd name="T9" fmla="*/ 57 h 263"/>
                <a:gd name="T10" fmla="*/ 25 w 49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63">
                  <a:moveTo>
                    <a:pt x="25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4" name="Freeform 33"/>
            <p:cNvSpPr>
              <a:spLocks noChangeArrowheads="1"/>
            </p:cNvSpPr>
            <p:nvPr/>
          </p:nvSpPr>
          <p:spPr bwMode="auto">
            <a:xfrm>
              <a:off x="4444" y="1681"/>
              <a:ext cx="25" cy="132"/>
            </a:xfrm>
            <a:custGeom>
              <a:avLst/>
              <a:gdLst>
                <a:gd name="T0" fmla="*/ 24 w 50"/>
                <a:gd name="T1" fmla="*/ 0 h 263"/>
                <a:gd name="T2" fmla="*/ 50 w 50"/>
                <a:gd name="T3" fmla="*/ 57 h 263"/>
                <a:gd name="T4" fmla="*/ 50 w 50"/>
                <a:gd name="T5" fmla="*/ 263 h 263"/>
                <a:gd name="T6" fmla="*/ 0 w 50"/>
                <a:gd name="T7" fmla="*/ 263 h 263"/>
                <a:gd name="T8" fmla="*/ 0 w 50"/>
                <a:gd name="T9" fmla="*/ 57 h 263"/>
                <a:gd name="T10" fmla="*/ 24 w 50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263">
                  <a:moveTo>
                    <a:pt x="24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5" name="Rectangle 34"/>
            <p:cNvSpPr>
              <a:spLocks noChangeArrowheads="1"/>
            </p:cNvSpPr>
            <p:nvPr/>
          </p:nvSpPr>
          <p:spPr bwMode="auto">
            <a:xfrm>
              <a:off x="4370" y="1716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16" name="Rectangle 35"/>
            <p:cNvSpPr>
              <a:spLocks noChangeArrowheads="1"/>
            </p:cNvSpPr>
            <p:nvPr/>
          </p:nvSpPr>
          <p:spPr bwMode="auto">
            <a:xfrm>
              <a:off x="4370" y="1780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17" name="Freeform 36"/>
            <p:cNvSpPr>
              <a:spLocks noChangeArrowheads="1"/>
            </p:cNvSpPr>
            <p:nvPr/>
          </p:nvSpPr>
          <p:spPr bwMode="auto">
            <a:xfrm>
              <a:off x="4476" y="1681"/>
              <a:ext cx="24" cy="132"/>
            </a:xfrm>
            <a:custGeom>
              <a:avLst/>
              <a:gdLst>
                <a:gd name="T0" fmla="*/ 25 w 49"/>
                <a:gd name="T1" fmla="*/ 0 h 263"/>
                <a:gd name="T2" fmla="*/ 49 w 49"/>
                <a:gd name="T3" fmla="*/ 57 h 263"/>
                <a:gd name="T4" fmla="*/ 49 w 49"/>
                <a:gd name="T5" fmla="*/ 263 h 263"/>
                <a:gd name="T6" fmla="*/ 0 w 49"/>
                <a:gd name="T7" fmla="*/ 263 h 263"/>
                <a:gd name="T8" fmla="*/ 0 w 49"/>
                <a:gd name="T9" fmla="*/ 57 h 263"/>
                <a:gd name="T10" fmla="*/ 25 w 49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63">
                  <a:moveTo>
                    <a:pt x="25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8" name="Freeform 37"/>
            <p:cNvSpPr>
              <a:spLocks noChangeArrowheads="1"/>
            </p:cNvSpPr>
            <p:nvPr/>
          </p:nvSpPr>
          <p:spPr bwMode="auto">
            <a:xfrm>
              <a:off x="4511" y="1681"/>
              <a:ext cx="25" cy="132"/>
            </a:xfrm>
            <a:custGeom>
              <a:avLst/>
              <a:gdLst>
                <a:gd name="T0" fmla="*/ 25 w 49"/>
                <a:gd name="T1" fmla="*/ 0 h 263"/>
                <a:gd name="T2" fmla="*/ 49 w 49"/>
                <a:gd name="T3" fmla="*/ 57 h 263"/>
                <a:gd name="T4" fmla="*/ 49 w 49"/>
                <a:gd name="T5" fmla="*/ 263 h 263"/>
                <a:gd name="T6" fmla="*/ 0 w 49"/>
                <a:gd name="T7" fmla="*/ 263 h 263"/>
                <a:gd name="T8" fmla="*/ 0 w 49"/>
                <a:gd name="T9" fmla="*/ 57 h 263"/>
                <a:gd name="T10" fmla="*/ 25 w 49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63">
                  <a:moveTo>
                    <a:pt x="25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19" name="Freeform 38"/>
            <p:cNvSpPr>
              <a:spLocks noChangeArrowheads="1"/>
            </p:cNvSpPr>
            <p:nvPr/>
          </p:nvSpPr>
          <p:spPr bwMode="auto">
            <a:xfrm>
              <a:off x="4549" y="1681"/>
              <a:ext cx="25" cy="132"/>
            </a:xfrm>
            <a:custGeom>
              <a:avLst/>
              <a:gdLst>
                <a:gd name="T0" fmla="*/ 25 w 49"/>
                <a:gd name="T1" fmla="*/ 0 h 263"/>
                <a:gd name="T2" fmla="*/ 49 w 49"/>
                <a:gd name="T3" fmla="*/ 57 h 263"/>
                <a:gd name="T4" fmla="*/ 49 w 49"/>
                <a:gd name="T5" fmla="*/ 263 h 263"/>
                <a:gd name="T6" fmla="*/ 0 w 49"/>
                <a:gd name="T7" fmla="*/ 263 h 263"/>
                <a:gd name="T8" fmla="*/ 0 w 49"/>
                <a:gd name="T9" fmla="*/ 57 h 263"/>
                <a:gd name="T10" fmla="*/ 25 w 49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63">
                  <a:moveTo>
                    <a:pt x="25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0" name="Rectangle 39"/>
            <p:cNvSpPr>
              <a:spLocks noChangeArrowheads="1"/>
            </p:cNvSpPr>
            <p:nvPr/>
          </p:nvSpPr>
          <p:spPr bwMode="auto">
            <a:xfrm>
              <a:off x="4476" y="1716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21" name="Rectangle 40"/>
            <p:cNvSpPr>
              <a:spLocks noChangeArrowheads="1"/>
            </p:cNvSpPr>
            <p:nvPr/>
          </p:nvSpPr>
          <p:spPr bwMode="auto">
            <a:xfrm>
              <a:off x="4476" y="1780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22" name="Freeform 41"/>
            <p:cNvSpPr>
              <a:spLocks noChangeArrowheads="1"/>
            </p:cNvSpPr>
            <p:nvPr/>
          </p:nvSpPr>
          <p:spPr bwMode="auto">
            <a:xfrm>
              <a:off x="4581" y="1681"/>
              <a:ext cx="25" cy="132"/>
            </a:xfrm>
            <a:custGeom>
              <a:avLst/>
              <a:gdLst>
                <a:gd name="T0" fmla="*/ 26 w 50"/>
                <a:gd name="T1" fmla="*/ 0 h 263"/>
                <a:gd name="T2" fmla="*/ 50 w 50"/>
                <a:gd name="T3" fmla="*/ 57 h 263"/>
                <a:gd name="T4" fmla="*/ 50 w 50"/>
                <a:gd name="T5" fmla="*/ 263 h 263"/>
                <a:gd name="T6" fmla="*/ 0 w 50"/>
                <a:gd name="T7" fmla="*/ 263 h 263"/>
                <a:gd name="T8" fmla="*/ 0 w 50"/>
                <a:gd name="T9" fmla="*/ 57 h 263"/>
                <a:gd name="T10" fmla="*/ 26 w 50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263">
                  <a:moveTo>
                    <a:pt x="26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3" name="Freeform 42"/>
            <p:cNvSpPr>
              <a:spLocks noChangeArrowheads="1"/>
            </p:cNvSpPr>
            <p:nvPr/>
          </p:nvSpPr>
          <p:spPr bwMode="auto">
            <a:xfrm>
              <a:off x="4617" y="1681"/>
              <a:ext cx="25" cy="132"/>
            </a:xfrm>
            <a:custGeom>
              <a:avLst/>
              <a:gdLst>
                <a:gd name="T0" fmla="*/ 24 w 49"/>
                <a:gd name="T1" fmla="*/ 0 h 263"/>
                <a:gd name="T2" fmla="*/ 49 w 49"/>
                <a:gd name="T3" fmla="*/ 57 h 263"/>
                <a:gd name="T4" fmla="*/ 49 w 49"/>
                <a:gd name="T5" fmla="*/ 263 h 263"/>
                <a:gd name="T6" fmla="*/ 0 w 49"/>
                <a:gd name="T7" fmla="*/ 263 h 263"/>
                <a:gd name="T8" fmla="*/ 0 w 49"/>
                <a:gd name="T9" fmla="*/ 57 h 263"/>
                <a:gd name="T10" fmla="*/ 24 w 49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63">
                  <a:moveTo>
                    <a:pt x="24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4" name="Freeform 43"/>
            <p:cNvSpPr>
              <a:spLocks noChangeArrowheads="1"/>
            </p:cNvSpPr>
            <p:nvPr/>
          </p:nvSpPr>
          <p:spPr bwMode="auto">
            <a:xfrm>
              <a:off x="4655" y="1681"/>
              <a:ext cx="25" cy="132"/>
            </a:xfrm>
            <a:custGeom>
              <a:avLst/>
              <a:gdLst>
                <a:gd name="T0" fmla="*/ 25 w 49"/>
                <a:gd name="T1" fmla="*/ 0 h 263"/>
                <a:gd name="T2" fmla="*/ 49 w 49"/>
                <a:gd name="T3" fmla="*/ 57 h 263"/>
                <a:gd name="T4" fmla="*/ 49 w 49"/>
                <a:gd name="T5" fmla="*/ 263 h 263"/>
                <a:gd name="T6" fmla="*/ 0 w 49"/>
                <a:gd name="T7" fmla="*/ 263 h 263"/>
                <a:gd name="T8" fmla="*/ 0 w 49"/>
                <a:gd name="T9" fmla="*/ 57 h 263"/>
                <a:gd name="T10" fmla="*/ 25 w 49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63">
                  <a:moveTo>
                    <a:pt x="25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5" name="Rectangle 44"/>
            <p:cNvSpPr>
              <a:spLocks noChangeArrowheads="1"/>
            </p:cNvSpPr>
            <p:nvPr/>
          </p:nvSpPr>
          <p:spPr bwMode="auto">
            <a:xfrm>
              <a:off x="4581" y="1716"/>
              <a:ext cx="108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26" name="Rectangle 45"/>
            <p:cNvSpPr>
              <a:spLocks noChangeArrowheads="1"/>
            </p:cNvSpPr>
            <p:nvPr/>
          </p:nvSpPr>
          <p:spPr bwMode="auto">
            <a:xfrm>
              <a:off x="4581" y="1780"/>
              <a:ext cx="108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27" name="Freeform 46"/>
            <p:cNvSpPr>
              <a:spLocks noChangeArrowheads="1"/>
            </p:cNvSpPr>
            <p:nvPr/>
          </p:nvSpPr>
          <p:spPr bwMode="auto">
            <a:xfrm>
              <a:off x="4687" y="1681"/>
              <a:ext cx="25" cy="132"/>
            </a:xfrm>
            <a:custGeom>
              <a:avLst/>
              <a:gdLst>
                <a:gd name="T0" fmla="*/ 26 w 50"/>
                <a:gd name="T1" fmla="*/ 0 h 263"/>
                <a:gd name="T2" fmla="*/ 50 w 50"/>
                <a:gd name="T3" fmla="*/ 57 h 263"/>
                <a:gd name="T4" fmla="*/ 50 w 50"/>
                <a:gd name="T5" fmla="*/ 263 h 263"/>
                <a:gd name="T6" fmla="*/ 0 w 50"/>
                <a:gd name="T7" fmla="*/ 263 h 263"/>
                <a:gd name="T8" fmla="*/ 0 w 50"/>
                <a:gd name="T9" fmla="*/ 57 h 263"/>
                <a:gd name="T10" fmla="*/ 26 w 50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263">
                  <a:moveTo>
                    <a:pt x="26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8" name="Freeform 47"/>
            <p:cNvSpPr>
              <a:spLocks noChangeArrowheads="1"/>
            </p:cNvSpPr>
            <p:nvPr/>
          </p:nvSpPr>
          <p:spPr bwMode="auto">
            <a:xfrm>
              <a:off x="4723" y="1681"/>
              <a:ext cx="25" cy="132"/>
            </a:xfrm>
            <a:custGeom>
              <a:avLst/>
              <a:gdLst>
                <a:gd name="T0" fmla="*/ 24 w 49"/>
                <a:gd name="T1" fmla="*/ 0 h 263"/>
                <a:gd name="T2" fmla="*/ 49 w 49"/>
                <a:gd name="T3" fmla="*/ 57 h 263"/>
                <a:gd name="T4" fmla="*/ 49 w 49"/>
                <a:gd name="T5" fmla="*/ 263 h 263"/>
                <a:gd name="T6" fmla="*/ 0 w 49"/>
                <a:gd name="T7" fmla="*/ 263 h 263"/>
                <a:gd name="T8" fmla="*/ 0 w 49"/>
                <a:gd name="T9" fmla="*/ 57 h 263"/>
                <a:gd name="T10" fmla="*/ 24 w 49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63">
                  <a:moveTo>
                    <a:pt x="24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29" name="Freeform 48"/>
            <p:cNvSpPr>
              <a:spLocks noChangeArrowheads="1"/>
            </p:cNvSpPr>
            <p:nvPr/>
          </p:nvSpPr>
          <p:spPr bwMode="auto">
            <a:xfrm>
              <a:off x="4761" y="1681"/>
              <a:ext cx="25" cy="132"/>
            </a:xfrm>
            <a:custGeom>
              <a:avLst/>
              <a:gdLst>
                <a:gd name="T0" fmla="*/ 24 w 49"/>
                <a:gd name="T1" fmla="*/ 0 h 263"/>
                <a:gd name="T2" fmla="*/ 49 w 49"/>
                <a:gd name="T3" fmla="*/ 57 h 263"/>
                <a:gd name="T4" fmla="*/ 49 w 49"/>
                <a:gd name="T5" fmla="*/ 263 h 263"/>
                <a:gd name="T6" fmla="*/ 0 w 49"/>
                <a:gd name="T7" fmla="*/ 263 h 263"/>
                <a:gd name="T8" fmla="*/ 0 w 49"/>
                <a:gd name="T9" fmla="*/ 57 h 263"/>
                <a:gd name="T10" fmla="*/ 24 w 49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63">
                  <a:moveTo>
                    <a:pt x="24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0" name="Rectangle 49"/>
            <p:cNvSpPr>
              <a:spLocks noChangeArrowheads="1"/>
            </p:cNvSpPr>
            <p:nvPr/>
          </p:nvSpPr>
          <p:spPr bwMode="auto">
            <a:xfrm>
              <a:off x="4687" y="1716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31" name="Rectangle 50"/>
            <p:cNvSpPr>
              <a:spLocks noChangeArrowheads="1"/>
            </p:cNvSpPr>
            <p:nvPr/>
          </p:nvSpPr>
          <p:spPr bwMode="auto">
            <a:xfrm>
              <a:off x="4687" y="1780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32" name="Freeform 51"/>
            <p:cNvSpPr>
              <a:spLocks noChangeArrowheads="1"/>
            </p:cNvSpPr>
            <p:nvPr/>
          </p:nvSpPr>
          <p:spPr bwMode="auto">
            <a:xfrm>
              <a:off x="4793" y="1681"/>
              <a:ext cx="25" cy="132"/>
            </a:xfrm>
            <a:custGeom>
              <a:avLst/>
              <a:gdLst>
                <a:gd name="T0" fmla="*/ 24 w 50"/>
                <a:gd name="T1" fmla="*/ 0 h 263"/>
                <a:gd name="T2" fmla="*/ 50 w 50"/>
                <a:gd name="T3" fmla="*/ 57 h 263"/>
                <a:gd name="T4" fmla="*/ 50 w 50"/>
                <a:gd name="T5" fmla="*/ 263 h 263"/>
                <a:gd name="T6" fmla="*/ 0 w 50"/>
                <a:gd name="T7" fmla="*/ 263 h 263"/>
                <a:gd name="T8" fmla="*/ 0 w 50"/>
                <a:gd name="T9" fmla="*/ 57 h 263"/>
                <a:gd name="T10" fmla="*/ 24 w 50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263">
                  <a:moveTo>
                    <a:pt x="24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3" name="Freeform 52"/>
            <p:cNvSpPr>
              <a:spLocks noChangeArrowheads="1"/>
            </p:cNvSpPr>
            <p:nvPr/>
          </p:nvSpPr>
          <p:spPr bwMode="auto">
            <a:xfrm>
              <a:off x="4829" y="1681"/>
              <a:ext cx="25" cy="132"/>
            </a:xfrm>
            <a:custGeom>
              <a:avLst/>
              <a:gdLst>
                <a:gd name="T0" fmla="*/ 25 w 49"/>
                <a:gd name="T1" fmla="*/ 0 h 263"/>
                <a:gd name="T2" fmla="*/ 49 w 49"/>
                <a:gd name="T3" fmla="*/ 57 h 263"/>
                <a:gd name="T4" fmla="*/ 49 w 49"/>
                <a:gd name="T5" fmla="*/ 263 h 263"/>
                <a:gd name="T6" fmla="*/ 0 w 49"/>
                <a:gd name="T7" fmla="*/ 263 h 263"/>
                <a:gd name="T8" fmla="*/ 0 w 49"/>
                <a:gd name="T9" fmla="*/ 57 h 263"/>
                <a:gd name="T10" fmla="*/ 25 w 49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63">
                  <a:moveTo>
                    <a:pt x="25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4" name="Freeform 53"/>
            <p:cNvSpPr>
              <a:spLocks noChangeArrowheads="1"/>
            </p:cNvSpPr>
            <p:nvPr/>
          </p:nvSpPr>
          <p:spPr bwMode="auto">
            <a:xfrm>
              <a:off x="4867" y="1681"/>
              <a:ext cx="25" cy="132"/>
            </a:xfrm>
            <a:custGeom>
              <a:avLst/>
              <a:gdLst>
                <a:gd name="T0" fmla="*/ 24 w 49"/>
                <a:gd name="T1" fmla="*/ 0 h 263"/>
                <a:gd name="T2" fmla="*/ 49 w 49"/>
                <a:gd name="T3" fmla="*/ 57 h 263"/>
                <a:gd name="T4" fmla="*/ 49 w 49"/>
                <a:gd name="T5" fmla="*/ 263 h 263"/>
                <a:gd name="T6" fmla="*/ 0 w 49"/>
                <a:gd name="T7" fmla="*/ 263 h 263"/>
                <a:gd name="T8" fmla="*/ 0 w 49"/>
                <a:gd name="T9" fmla="*/ 57 h 263"/>
                <a:gd name="T10" fmla="*/ 24 w 49"/>
                <a:gd name="T1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263">
                  <a:moveTo>
                    <a:pt x="24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5" name="Rectangle 54"/>
            <p:cNvSpPr>
              <a:spLocks noChangeArrowheads="1"/>
            </p:cNvSpPr>
            <p:nvPr/>
          </p:nvSpPr>
          <p:spPr bwMode="auto">
            <a:xfrm>
              <a:off x="4793" y="1716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36" name="Rectangle 55"/>
            <p:cNvSpPr>
              <a:spLocks noChangeArrowheads="1"/>
            </p:cNvSpPr>
            <p:nvPr/>
          </p:nvSpPr>
          <p:spPr bwMode="auto">
            <a:xfrm>
              <a:off x="4793" y="1780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37" name="Freeform 56"/>
            <p:cNvSpPr>
              <a:spLocks noChangeArrowheads="1"/>
            </p:cNvSpPr>
            <p:nvPr/>
          </p:nvSpPr>
          <p:spPr bwMode="auto">
            <a:xfrm>
              <a:off x="4898" y="1471"/>
              <a:ext cx="304" cy="420"/>
            </a:xfrm>
            <a:custGeom>
              <a:avLst/>
              <a:gdLst>
                <a:gd name="T0" fmla="*/ 52 w 607"/>
                <a:gd name="T1" fmla="*/ 391 h 841"/>
                <a:gd name="T2" fmla="*/ 138 w 607"/>
                <a:gd name="T3" fmla="*/ 429 h 841"/>
                <a:gd name="T4" fmla="*/ 219 w 607"/>
                <a:gd name="T5" fmla="*/ 537 h 841"/>
                <a:gd name="T6" fmla="*/ 264 w 607"/>
                <a:gd name="T7" fmla="*/ 761 h 841"/>
                <a:gd name="T8" fmla="*/ 301 w 607"/>
                <a:gd name="T9" fmla="*/ 787 h 841"/>
                <a:gd name="T10" fmla="*/ 310 w 607"/>
                <a:gd name="T11" fmla="*/ 651 h 841"/>
                <a:gd name="T12" fmla="*/ 364 w 607"/>
                <a:gd name="T13" fmla="*/ 504 h 841"/>
                <a:gd name="T14" fmla="*/ 499 w 607"/>
                <a:gd name="T15" fmla="*/ 376 h 841"/>
                <a:gd name="T16" fmla="*/ 584 w 607"/>
                <a:gd name="T17" fmla="*/ 336 h 841"/>
                <a:gd name="T18" fmla="*/ 517 w 607"/>
                <a:gd name="T19" fmla="*/ 359 h 841"/>
                <a:gd name="T20" fmla="*/ 434 w 607"/>
                <a:gd name="T21" fmla="*/ 408 h 841"/>
                <a:gd name="T22" fmla="*/ 355 w 607"/>
                <a:gd name="T23" fmla="*/ 498 h 841"/>
                <a:gd name="T24" fmla="*/ 326 w 607"/>
                <a:gd name="T25" fmla="*/ 533 h 841"/>
                <a:gd name="T26" fmla="*/ 341 w 607"/>
                <a:gd name="T27" fmla="*/ 437 h 841"/>
                <a:gd name="T28" fmla="*/ 379 w 607"/>
                <a:gd name="T29" fmla="*/ 306 h 841"/>
                <a:gd name="T30" fmla="*/ 454 w 607"/>
                <a:gd name="T31" fmla="*/ 160 h 841"/>
                <a:gd name="T32" fmla="*/ 467 w 607"/>
                <a:gd name="T33" fmla="*/ 131 h 841"/>
                <a:gd name="T34" fmla="*/ 411 w 607"/>
                <a:gd name="T35" fmla="*/ 216 h 841"/>
                <a:gd name="T36" fmla="*/ 396 w 607"/>
                <a:gd name="T37" fmla="*/ 208 h 841"/>
                <a:gd name="T38" fmla="*/ 420 w 607"/>
                <a:gd name="T39" fmla="*/ 82 h 841"/>
                <a:gd name="T40" fmla="*/ 419 w 607"/>
                <a:gd name="T41" fmla="*/ 73 h 841"/>
                <a:gd name="T42" fmla="*/ 389 w 607"/>
                <a:gd name="T43" fmla="*/ 192 h 841"/>
                <a:gd name="T44" fmla="*/ 362 w 607"/>
                <a:gd name="T45" fmla="*/ 315 h 841"/>
                <a:gd name="T46" fmla="*/ 300 w 607"/>
                <a:gd name="T47" fmla="*/ 529 h 841"/>
                <a:gd name="T48" fmla="*/ 265 w 607"/>
                <a:gd name="T49" fmla="*/ 581 h 841"/>
                <a:gd name="T50" fmla="*/ 242 w 607"/>
                <a:gd name="T51" fmla="*/ 386 h 841"/>
                <a:gd name="T52" fmla="*/ 276 w 607"/>
                <a:gd name="T53" fmla="*/ 168 h 841"/>
                <a:gd name="T54" fmla="*/ 318 w 607"/>
                <a:gd name="T55" fmla="*/ 34 h 841"/>
                <a:gd name="T56" fmla="*/ 313 w 607"/>
                <a:gd name="T57" fmla="*/ 39 h 841"/>
                <a:gd name="T58" fmla="*/ 257 w 607"/>
                <a:gd name="T59" fmla="*/ 200 h 841"/>
                <a:gd name="T60" fmla="*/ 218 w 607"/>
                <a:gd name="T61" fmla="*/ 234 h 841"/>
                <a:gd name="T62" fmla="*/ 150 w 607"/>
                <a:gd name="T63" fmla="*/ 116 h 841"/>
                <a:gd name="T64" fmla="*/ 145 w 607"/>
                <a:gd name="T65" fmla="*/ 116 h 841"/>
                <a:gd name="T66" fmla="*/ 217 w 607"/>
                <a:gd name="T67" fmla="*/ 261 h 841"/>
                <a:gd name="T68" fmla="*/ 229 w 607"/>
                <a:gd name="T69" fmla="*/ 363 h 841"/>
                <a:gd name="T70" fmla="*/ 181 w 607"/>
                <a:gd name="T71" fmla="*/ 366 h 841"/>
                <a:gd name="T72" fmla="*/ 107 w 607"/>
                <a:gd name="T73" fmla="*/ 214 h 841"/>
                <a:gd name="T74" fmla="*/ 98 w 607"/>
                <a:gd name="T75" fmla="*/ 171 h 841"/>
                <a:gd name="T76" fmla="*/ 82 w 607"/>
                <a:gd name="T77" fmla="*/ 224 h 841"/>
                <a:gd name="T78" fmla="*/ 45 w 607"/>
                <a:gd name="T79" fmla="*/ 145 h 841"/>
                <a:gd name="T80" fmla="*/ 43 w 607"/>
                <a:gd name="T81" fmla="*/ 148 h 841"/>
                <a:gd name="T82" fmla="*/ 78 w 607"/>
                <a:gd name="T83" fmla="*/ 234 h 841"/>
                <a:gd name="T84" fmla="*/ 127 w 607"/>
                <a:gd name="T85" fmla="*/ 301 h 841"/>
                <a:gd name="T86" fmla="*/ 160 w 607"/>
                <a:gd name="T87" fmla="*/ 361 h 841"/>
                <a:gd name="T88" fmla="*/ 194 w 607"/>
                <a:gd name="T89" fmla="*/ 397 h 841"/>
                <a:gd name="T90" fmla="*/ 227 w 607"/>
                <a:gd name="T91" fmla="*/ 462 h 841"/>
                <a:gd name="T92" fmla="*/ 221 w 607"/>
                <a:gd name="T93" fmla="*/ 502 h 841"/>
                <a:gd name="T94" fmla="*/ 173 w 607"/>
                <a:gd name="T95" fmla="*/ 439 h 841"/>
                <a:gd name="T96" fmla="*/ 134 w 607"/>
                <a:gd name="T97" fmla="*/ 379 h 841"/>
                <a:gd name="T98" fmla="*/ 130 w 607"/>
                <a:gd name="T99" fmla="*/ 387 h 841"/>
                <a:gd name="T100" fmla="*/ 105 w 607"/>
                <a:gd name="T101" fmla="*/ 398 h 841"/>
                <a:gd name="T102" fmla="*/ 30 w 607"/>
                <a:gd name="T103" fmla="*/ 379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07" h="841">
                  <a:moveTo>
                    <a:pt x="0" y="379"/>
                  </a:moveTo>
                  <a:lnTo>
                    <a:pt x="15" y="383"/>
                  </a:lnTo>
                  <a:lnTo>
                    <a:pt x="32" y="386"/>
                  </a:lnTo>
                  <a:lnTo>
                    <a:pt x="52" y="391"/>
                  </a:lnTo>
                  <a:lnTo>
                    <a:pt x="73" y="397"/>
                  </a:lnTo>
                  <a:lnTo>
                    <a:pt x="93" y="405"/>
                  </a:lnTo>
                  <a:lnTo>
                    <a:pt x="116" y="415"/>
                  </a:lnTo>
                  <a:lnTo>
                    <a:pt x="138" y="429"/>
                  </a:lnTo>
                  <a:lnTo>
                    <a:pt x="160" y="447"/>
                  </a:lnTo>
                  <a:lnTo>
                    <a:pt x="181" y="471"/>
                  </a:lnTo>
                  <a:lnTo>
                    <a:pt x="202" y="501"/>
                  </a:lnTo>
                  <a:lnTo>
                    <a:pt x="219" y="537"/>
                  </a:lnTo>
                  <a:lnTo>
                    <a:pt x="235" y="580"/>
                  </a:lnTo>
                  <a:lnTo>
                    <a:pt x="248" y="631"/>
                  </a:lnTo>
                  <a:lnTo>
                    <a:pt x="258" y="691"/>
                  </a:lnTo>
                  <a:lnTo>
                    <a:pt x="264" y="761"/>
                  </a:lnTo>
                  <a:lnTo>
                    <a:pt x="266" y="841"/>
                  </a:lnTo>
                  <a:lnTo>
                    <a:pt x="301" y="841"/>
                  </a:lnTo>
                  <a:lnTo>
                    <a:pt x="301" y="815"/>
                  </a:lnTo>
                  <a:lnTo>
                    <a:pt x="301" y="787"/>
                  </a:lnTo>
                  <a:lnTo>
                    <a:pt x="301" y="756"/>
                  </a:lnTo>
                  <a:lnTo>
                    <a:pt x="302" y="722"/>
                  </a:lnTo>
                  <a:lnTo>
                    <a:pt x="304" y="687"/>
                  </a:lnTo>
                  <a:lnTo>
                    <a:pt x="310" y="651"/>
                  </a:lnTo>
                  <a:lnTo>
                    <a:pt x="318" y="613"/>
                  </a:lnTo>
                  <a:lnTo>
                    <a:pt x="329" y="576"/>
                  </a:lnTo>
                  <a:lnTo>
                    <a:pt x="344" y="539"/>
                  </a:lnTo>
                  <a:lnTo>
                    <a:pt x="364" y="504"/>
                  </a:lnTo>
                  <a:lnTo>
                    <a:pt x="388" y="468"/>
                  </a:lnTo>
                  <a:lnTo>
                    <a:pt x="419" y="435"/>
                  </a:lnTo>
                  <a:lnTo>
                    <a:pt x="455" y="405"/>
                  </a:lnTo>
                  <a:lnTo>
                    <a:pt x="499" y="376"/>
                  </a:lnTo>
                  <a:lnTo>
                    <a:pt x="548" y="351"/>
                  </a:lnTo>
                  <a:lnTo>
                    <a:pt x="607" y="330"/>
                  </a:lnTo>
                  <a:lnTo>
                    <a:pt x="597" y="332"/>
                  </a:lnTo>
                  <a:lnTo>
                    <a:pt x="584" y="336"/>
                  </a:lnTo>
                  <a:lnTo>
                    <a:pt x="570" y="339"/>
                  </a:lnTo>
                  <a:lnTo>
                    <a:pt x="554" y="344"/>
                  </a:lnTo>
                  <a:lnTo>
                    <a:pt x="536" y="351"/>
                  </a:lnTo>
                  <a:lnTo>
                    <a:pt x="517" y="359"/>
                  </a:lnTo>
                  <a:lnTo>
                    <a:pt x="498" y="368"/>
                  </a:lnTo>
                  <a:lnTo>
                    <a:pt x="477" y="378"/>
                  </a:lnTo>
                  <a:lnTo>
                    <a:pt x="456" y="392"/>
                  </a:lnTo>
                  <a:lnTo>
                    <a:pt x="434" y="408"/>
                  </a:lnTo>
                  <a:lnTo>
                    <a:pt x="414" y="426"/>
                  </a:lnTo>
                  <a:lnTo>
                    <a:pt x="394" y="447"/>
                  </a:lnTo>
                  <a:lnTo>
                    <a:pt x="373" y="471"/>
                  </a:lnTo>
                  <a:lnTo>
                    <a:pt x="355" y="498"/>
                  </a:lnTo>
                  <a:lnTo>
                    <a:pt x="338" y="528"/>
                  </a:lnTo>
                  <a:lnTo>
                    <a:pt x="321" y="562"/>
                  </a:lnTo>
                  <a:lnTo>
                    <a:pt x="324" y="550"/>
                  </a:lnTo>
                  <a:lnTo>
                    <a:pt x="326" y="533"/>
                  </a:lnTo>
                  <a:lnTo>
                    <a:pt x="328" y="514"/>
                  </a:lnTo>
                  <a:lnTo>
                    <a:pt x="332" y="491"/>
                  </a:lnTo>
                  <a:lnTo>
                    <a:pt x="335" y="464"/>
                  </a:lnTo>
                  <a:lnTo>
                    <a:pt x="341" y="437"/>
                  </a:lnTo>
                  <a:lnTo>
                    <a:pt x="348" y="407"/>
                  </a:lnTo>
                  <a:lnTo>
                    <a:pt x="356" y="375"/>
                  </a:lnTo>
                  <a:lnTo>
                    <a:pt x="366" y="341"/>
                  </a:lnTo>
                  <a:lnTo>
                    <a:pt x="379" y="306"/>
                  </a:lnTo>
                  <a:lnTo>
                    <a:pt x="394" y="270"/>
                  </a:lnTo>
                  <a:lnTo>
                    <a:pt x="411" y="234"/>
                  </a:lnTo>
                  <a:lnTo>
                    <a:pt x="431" y="196"/>
                  </a:lnTo>
                  <a:lnTo>
                    <a:pt x="454" y="160"/>
                  </a:lnTo>
                  <a:lnTo>
                    <a:pt x="480" y="123"/>
                  </a:lnTo>
                  <a:lnTo>
                    <a:pt x="510" y="87"/>
                  </a:lnTo>
                  <a:lnTo>
                    <a:pt x="486" y="109"/>
                  </a:lnTo>
                  <a:lnTo>
                    <a:pt x="467" y="131"/>
                  </a:lnTo>
                  <a:lnTo>
                    <a:pt x="449" y="153"/>
                  </a:lnTo>
                  <a:lnTo>
                    <a:pt x="434" y="175"/>
                  </a:lnTo>
                  <a:lnTo>
                    <a:pt x="422" y="196"/>
                  </a:lnTo>
                  <a:lnTo>
                    <a:pt x="411" y="216"/>
                  </a:lnTo>
                  <a:lnTo>
                    <a:pt x="402" y="234"/>
                  </a:lnTo>
                  <a:lnTo>
                    <a:pt x="394" y="250"/>
                  </a:lnTo>
                  <a:lnTo>
                    <a:pt x="394" y="233"/>
                  </a:lnTo>
                  <a:lnTo>
                    <a:pt x="396" y="208"/>
                  </a:lnTo>
                  <a:lnTo>
                    <a:pt x="400" y="179"/>
                  </a:lnTo>
                  <a:lnTo>
                    <a:pt x="406" y="146"/>
                  </a:lnTo>
                  <a:lnTo>
                    <a:pt x="412" y="114"/>
                  </a:lnTo>
                  <a:lnTo>
                    <a:pt x="420" y="82"/>
                  </a:lnTo>
                  <a:lnTo>
                    <a:pt x="430" y="57"/>
                  </a:lnTo>
                  <a:lnTo>
                    <a:pt x="440" y="38"/>
                  </a:lnTo>
                  <a:lnTo>
                    <a:pt x="430" y="53"/>
                  </a:lnTo>
                  <a:lnTo>
                    <a:pt x="419" y="73"/>
                  </a:lnTo>
                  <a:lnTo>
                    <a:pt x="410" y="97"/>
                  </a:lnTo>
                  <a:lnTo>
                    <a:pt x="402" y="126"/>
                  </a:lnTo>
                  <a:lnTo>
                    <a:pt x="394" y="158"/>
                  </a:lnTo>
                  <a:lnTo>
                    <a:pt x="389" y="192"/>
                  </a:lnTo>
                  <a:lnTo>
                    <a:pt x="385" y="227"/>
                  </a:lnTo>
                  <a:lnTo>
                    <a:pt x="384" y="263"/>
                  </a:lnTo>
                  <a:lnTo>
                    <a:pt x="374" y="283"/>
                  </a:lnTo>
                  <a:lnTo>
                    <a:pt x="362" y="315"/>
                  </a:lnTo>
                  <a:lnTo>
                    <a:pt x="346" y="359"/>
                  </a:lnTo>
                  <a:lnTo>
                    <a:pt x="329" y="410"/>
                  </a:lnTo>
                  <a:lnTo>
                    <a:pt x="313" y="468"/>
                  </a:lnTo>
                  <a:lnTo>
                    <a:pt x="300" y="529"/>
                  </a:lnTo>
                  <a:lnTo>
                    <a:pt x="289" y="590"/>
                  </a:lnTo>
                  <a:lnTo>
                    <a:pt x="283" y="650"/>
                  </a:lnTo>
                  <a:lnTo>
                    <a:pt x="274" y="617"/>
                  </a:lnTo>
                  <a:lnTo>
                    <a:pt x="265" y="581"/>
                  </a:lnTo>
                  <a:lnTo>
                    <a:pt x="257" y="538"/>
                  </a:lnTo>
                  <a:lnTo>
                    <a:pt x="249" y="491"/>
                  </a:lnTo>
                  <a:lnTo>
                    <a:pt x="244" y="440"/>
                  </a:lnTo>
                  <a:lnTo>
                    <a:pt x="242" y="386"/>
                  </a:lnTo>
                  <a:lnTo>
                    <a:pt x="245" y="330"/>
                  </a:lnTo>
                  <a:lnTo>
                    <a:pt x="253" y="271"/>
                  </a:lnTo>
                  <a:lnTo>
                    <a:pt x="265" y="216"/>
                  </a:lnTo>
                  <a:lnTo>
                    <a:pt x="276" y="168"/>
                  </a:lnTo>
                  <a:lnTo>
                    <a:pt x="287" y="125"/>
                  </a:lnTo>
                  <a:lnTo>
                    <a:pt x="297" y="89"/>
                  </a:lnTo>
                  <a:lnTo>
                    <a:pt x="308" y="59"/>
                  </a:lnTo>
                  <a:lnTo>
                    <a:pt x="318" y="34"/>
                  </a:lnTo>
                  <a:lnTo>
                    <a:pt x="326" y="15"/>
                  </a:lnTo>
                  <a:lnTo>
                    <a:pt x="334" y="0"/>
                  </a:lnTo>
                  <a:lnTo>
                    <a:pt x="326" y="15"/>
                  </a:lnTo>
                  <a:lnTo>
                    <a:pt x="313" y="39"/>
                  </a:lnTo>
                  <a:lnTo>
                    <a:pt x="300" y="72"/>
                  </a:lnTo>
                  <a:lnTo>
                    <a:pt x="285" y="111"/>
                  </a:lnTo>
                  <a:lnTo>
                    <a:pt x="270" y="155"/>
                  </a:lnTo>
                  <a:lnTo>
                    <a:pt x="257" y="200"/>
                  </a:lnTo>
                  <a:lnTo>
                    <a:pt x="248" y="245"/>
                  </a:lnTo>
                  <a:lnTo>
                    <a:pt x="243" y="288"/>
                  </a:lnTo>
                  <a:lnTo>
                    <a:pt x="233" y="263"/>
                  </a:lnTo>
                  <a:lnTo>
                    <a:pt x="218" y="234"/>
                  </a:lnTo>
                  <a:lnTo>
                    <a:pt x="200" y="206"/>
                  </a:lnTo>
                  <a:lnTo>
                    <a:pt x="182" y="175"/>
                  </a:lnTo>
                  <a:lnTo>
                    <a:pt x="165" y="145"/>
                  </a:lnTo>
                  <a:lnTo>
                    <a:pt x="150" y="116"/>
                  </a:lnTo>
                  <a:lnTo>
                    <a:pt x="139" y="88"/>
                  </a:lnTo>
                  <a:lnTo>
                    <a:pt x="136" y="63"/>
                  </a:lnTo>
                  <a:lnTo>
                    <a:pt x="136" y="86"/>
                  </a:lnTo>
                  <a:lnTo>
                    <a:pt x="145" y="116"/>
                  </a:lnTo>
                  <a:lnTo>
                    <a:pt x="160" y="152"/>
                  </a:lnTo>
                  <a:lnTo>
                    <a:pt x="180" y="189"/>
                  </a:lnTo>
                  <a:lnTo>
                    <a:pt x="199" y="227"/>
                  </a:lnTo>
                  <a:lnTo>
                    <a:pt x="217" y="261"/>
                  </a:lnTo>
                  <a:lnTo>
                    <a:pt x="230" y="290"/>
                  </a:lnTo>
                  <a:lnTo>
                    <a:pt x="236" y="309"/>
                  </a:lnTo>
                  <a:lnTo>
                    <a:pt x="233" y="336"/>
                  </a:lnTo>
                  <a:lnTo>
                    <a:pt x="229" y="363"/>
                  </a:lnTo>
                  <a:lnTo>
                    <a:pt x="226" y="390"/>
                  </a:lnTo>
                  <a:lnTo>
                    <a:pt x="226" y="414"/>
                  </a:lnTo>
                  <a:lnTo>
                    <a:pt x="204" y="392"/>
                  </a:lnTo>
                  <a:lnTo>
                    <a:pt x="181" y="366"/>
                  </a:lnTo>
                  <a:lnTo>
                    <a:pt x="158" y="334"/>
                  </a:lnTo>
                  <a:lnTo>
                    <a:pt x="136" y="299"/>
                  </a:lnTo>
                  <a:lnTo>
                    <a:pt x="119" y="259"/>
                  </a:lnTo>
                  <a:lnTo>
                    <a:pt x="107" y="214"/>
                  </a:lnTo>
                  <a:lnTo>
                    <a:pt x="101" y="163"/>
                  </a:lnTo>
                  <a:lnTo>
                    <a:pt x="105" y="108"/>
                  </a:lnTo>
                  <a:lnTo>
                    <a:pt x="99" y="134"/>
                  </a:lnTo>
                  <a:lnTo>
                    <a:pt x="98" y="171"/>
                  </a:lnTo>
                  <a:lnTo>
                    <a:pt x="100" y="212"/>
                  </a:lnTo>
                  <a:lnTo>
                    <a:pt x="107" y="252"/>
                  </a:lnTo>
                  <a:lnTo>
                    <a:pt x="94" y="240"/>
                  </a:lnTo>
                  <a:lnTo>
                    <a:pt x="82" y="224"/>
                  </a:lnTo>
                  <a:lnTo>
                    <a:pt x="70" y="206"/>
                  </a:lnTo>
                  <a:lnTo>
                    <a:pt x="61" y="185"/>
                  </a:lnTo>
                  <a:lnTo>
                    <a:pt x="52" y="164"/>
                  </a:lnTo>
                  <a:lnTo>
                    <a:pt x="45" y="145"/>
                  </a:lnTo>
                  <a:lnTo>
                    <a:pt x="41" y="128"/>
                  </a:lnTo>
                  <a:lnTo>
                    <a:pt x="39" y="116"/>
                  </a:lnTo>
                  <a:lnTo>
                    <a:pt x="39" y="130"/>
                  </a:lnTo>
                  <a:lnTo>
                    <a:pt x="43" y="148"/>
                  </a:lnTo>
                  <a:lnTo>
                    <a:pt x="47" y="169"/>
                  </a:lnTo>
                  <a:lnTo>
                    <a:pt x="55" y="191"/>
                  </a:lnTo>
                  <a:lnTo>
                    <a:pt x="66" y="214"/>
                  </a:lnTo>
                  <a:lnTo>
                    <a:pt x="78" y="234"/>
                  </a:lnTo>
                  <a:lnTo>
                    <a:pt x="94" y="254"/>
                  </a:lnTo>
                  <a:lnTo>
                    <a:pt x="113" y="269"/>
                  </a:lnTo>
                  <a:lnTo>
                    <a:pt x="119" y="285"/>
                  </a:lnTo>
                  <a:lnTo>
                    <a:pt x="127" y="301"/>
                  </a:lnTo>
                  <a:lnTo>
                    <a:pt x="134" y="318"/>
                  </a:lnTo>
                  <a:lnTo>
                    <a:pt x="143" y="333"/>
                  </a:lnTo>
                  <a:lnTo>
                    <a:pt x="151" y="348"/>
                  </a:lnTo>
                  <a:lnTo>
                    <a:pt x="160" y="361"/>
                  </a:lnTo>
                  <a:lnTo>
                    <a:pt x="169" y="372"/>
                  </a:lnTo>
                  <a:lnTo>
                    <a:pt x="177" y="382"/>
                  </a:lnTo>
                  <a:lnTo>
                    <a:pt x="185" y="389"/>
                  </a:lnTo>
                  <a:lnTo>
                    <a:pt x="194" y="397"/>
                  </a:lnTo>
                  <a:lnTo>
                    <a:pt x="203" y="407"/>
                  </a:lnTo>
                  <a:lnTo>
                    <a:pt x="211" y="420"/>
                  </a:lnTo>
                  <a:lnTo>
                    <a:pt x="219" y="438"/>
                  </a:lnTo>
                  <a:lnTo>
                    <a:pt x="227" y="462"/>
                  </a:lnTo>
                  <a:lnTo>
                    <a:pt x="233" y="496"/>
                  </a:lnTo>
                  <a:lnTo>
                    <a:pt x="238" y="537"/>
                  </a:lnTo>
                  <a:lnTo>
                    <a:pt x="230" y="521"/>
                  </a:lnTo>
                  <a:lnTo>
                    <a:pt x="221" y="502"/>
                  </a:lnTo>
                  <a:lnTo>
                    <a:pt x="210" y="485"/>
                  </a:lnTo>
                  <a:lnTo>
                    <a:pt x="197" y="468"/>
                  </a:lnTo>
                  <a:lnTo>
                    <a:pt x="184" y="453"/>
                  </a:lnTo>
                  <a:lnTo>
                    <a:pt x="173" y="439"/>
                  </a:lnTo>
                  <a:lnTo>
                    <a:pt x="164" y="429"/>
                  </a:lnTo>
                  <a:lnTo>
                    <a:pt x="156" y="422"/>
                  </a:lnTo>
                  <a:lnTo>
                    <a:pt x="145" y="405"/>
                  </a:lnTo>
                  <a:lnTo>
                    <a:pt x="134" y="379"/>
                  </a:lnTo>
                  <a:lnTo>
                    <a:pt x="126" y="357"/>
                  </a:lnTo>
                  <a:lnTo>
                    <a:pt x="122" y="348"/>
                  </a:lnTo>
                  <a:lnTo>
                    <a:pt x="124" y="366"/>
                  </a:lnTo>
                  <a:lnTo>
                    <a:pt x="130" y="387"/>
                  </a:lnTo>
                  <a:lnTo>
                    <a:pt x="136" y="406"/>
                  </a:lnTo>
                  <a:lnTo>
                    <a:pt x="138" y="414"/>
                  </a:lnTo>
                  <a:lnTo>
                    <a:pt x="122" y="406"/>
                  </a:lnTo>
                  <a:lnTo>
                    <a:pt x="105" y="398"/>
                  </a:lnTo>
                  <a:lnTo>
                    <a:pt x="86" y="391"/>
                  </a:lnTo>
                  <a:lnTo>
                    <a:pt x="67" y="386"/>
                  </a:lnTo>
                  <a:lnTo>
                    <a:pt x="48" y="382"/>
                  </a:lnTo>
                  <a:lnTo>
                    <a:pt x="30" y="379"/>
                  </a:lnTo>
                  <a:lnTo>
                    <a:pt x="14" y="378"/>
                  </a:lnTo>
                  <a:lnTo>
                    <a:pt x="0" y="379"/>
                  </a:lnTo>
                  <a:close/>
                </a:path>
              </a:pathLst>
            </a:custGeom>
            <a:solidFill>
              <a:srgbClr val="0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8" name="Freeform 57"/>
            <p:cNvSpPr>
              <a:spLocks noChangeArrowheads="1"/>
            </p:cNvSpPr>
            <p:nvPr/>
          </p:nvSpPr>
          <p:spPr bwMode="auto">
            <a:xfrm>
              <a:off x="4812" y="1406"/>
              <a:ext cx="426" cy="307"/>
            </a:xfrm>
            <a:custGeom>
              <a:avLst/>
              <a:gdLst>
                <a:gd name="T0" fmla="*/ 388 w 854"/>
                <a:gd name="T1" fmla="*/ 94 h 614"/>
                <a:gd name="T2" fmla="*/ 355 w 854"/>
                <a:gd name="T3" fmla="*/ 61 h 614"/>
                <a:gd name="T4" fmla="*/ 339 w 854"/>
                <a:gd name="T5" fmla="*/ 40 h 614"/>
                <a:gd name="T6" fmla="*/ 275 w 854"/>
                <a:gd name="T7" fmla="*/ 50 h 614"/>
                <a:gd name="T8" fmla="*/ 204 w 854"/>
                <a:gd name="T9" fmla="*/ 104 h 614"/>
                <a:gd name="T10" fmla="*/ 145 w 854"/>
                <a:gd name="T11" fmla="*/ 147 h 614"/>
                <a:gd name="T12" fmla="*/ 127 w 854"/>
                <a:gd name="T13" fmla="*/ 207 h 614"/>
                <a:gd name="T14" fmla="*/ 135 w 854"/>
                <a:gd name="T15" fmla="*/ 268 h 614"/>
                <a:gd name="T16" fmla="*/ 198 w 854"/>
                <a:gd name="T17" fmla="*/ 287 h 614"/>
                <a:gd name="T18" fmla="*/ 245 w 854"/>
                <a:gd name="T19" fmla="*/ 248 h 614"/>
                <a:gd name="T20" fmla="*/ 312 w 854"/>
                <a:gd name="T21" fmla="*/ 244 h 614"/>
                <a:gd name="T22" fmla="*/ 350 w 854"/>
                <a:gd name="T23" fmla="*/ 244 h 614"/>
                <a:gd name="T24" fmla="*/ 324 w 854"/>
                <a:gd name="T25" fmla="*/ 310 h 614"/>
                <a:gd name="T26" fmla="*/ 240 w 854"/>
                <a:gd name="T27" fmla="*/ 318 h 614"/>
                <a:gd name="T28" fmla="*/ 172 w 854"/>
                <a:gd name="T29" fmla="*/ 325 h 614"/>
                <a:gd name="T30" fmla="*/ 38 w 854"/>
                <a:gd name="T31" fmla="*/ 345 h 614"/>
                <a:gd name="T32" fmla="*/ 0 w 854"/>
                <a:gd name="T33" fmla="*/ 453 h 614"/>
                <a:gd name="T34" fmla="*/ 38 w 854"/>
                <a:gd name="T35" fmla="*/ 540 h 614"/>
                <a:gd name="T36" fmla="*/ 152 w 854"/>
                <a:gd name="T37" fmla="*/ 547 h 614"/>
                <a:gd name="T38" fmla="*/ 285 w 854"/>
                <a:gd name="T39" fmla="*/ 517 h 614"/>
                <a:gd name="T40" fmla="*/ 364 w 854"/>
                <a:gd name="T41" fmla="*/ 471 h 614"/>
                <a:gd name="T42" fmla="*/ 424 w 854"/>
                <a:gd name="T43" fmla="*/ 489 h 614"/>
                <a:gd name="T44" fmla="*/ 452 w 854"/>
                <a:gd name="T45" fmla="*/ 501 h 614"/>
                <a:gd name="T46" fmla="*/ 502 w 854"/>
                <a:gd name="T47" fmla="*/ 607 h 614"/>
                <a:gd name="T48" fmla="*/ 676 w 854"/>
                <a:gd name="T49" fmla="*/ 597 h 614"/>
                <a:gd name="T50" fmla="*/ 702 w 854"/>
                <a:gd name="T51" fmla="*/ 531 h 614"/>
                <a:gd name="T52" fmla="*/ 615 w 854"/>
                <a:gd name="T53" fmla="*/ 463 h 614"/>
                <a:gd name="T54" fmla="*/ 626 w 854"/>
                <a:gd name="T55" fmla="*/ 456 h 614"/>
                <a:gd name="T56" fmla="*/ 722 w 854"/>
                <a:gd name="T57" fmla="*/ 512 h 614"/>
                <a:gd name="T58" fmla="*/ 803 w 854"/>
                <a:gd name="T59" fmla="*/ 484 h 614"/>
                <a:gd name="T60" fmla="*/ 841 w 854"/>
                <a:gd name="T61" fmla="*/ 408 h 614"/>
                <a:gd name="T62" fmla="*/ 812 w 854"/>
                <a:gd name="T63" fmla="*/ 291 h 614"/>
                <a:gd name="T64" fmla="*/ 722 w 854"/>
                <a:gd name="T65" fmla="*/ 268 h 614"/>
                <a:gd name="T66" fmla="*/ 657 w 854"/>
                <a:gd name="T67" fmla="*/ 316 h 614"/>
                <a:gd name="T68" fmla="*/ 593 w 854"/>
                <a:gd name="T69" fmla="*/ 292 h 614"/>
                <a:gd name="T70" fmla="*/ 508 w 854"/>
                <a:gd name="T71" fmla="*/ 298 h 614"/>
                <a:gd name="T72" fmla="*/ 460 w 854"/>
                <a:gd name="T73" fmla="*/ 346 h 614"/>
                <a:gd name="T74" fmla="*/ 477 w 854"/>
                <a:gd name="T75" fmla="*/ 282 h 614"/>
                <a:gd name="T76" fmla="*/ 527 w 854"/>
                <a:gd name="T77" fmla="*/ 245 h 614"/>
                <a:gd name="T78" fmla="*/ 642 w 854"/>
                <a:gd name="T79" fmla="*/ 224 h 614"/>
                <a:gd name="T80" fmla="*/ 765 w 854"/>
                <a:gd name="T81" fmla="*/ 222 h 614"/>
                <a:gd name="T82" fmla="*/ 753 w 854"/>
                <a:gd name="T83" fmla="*/ 160 h 614"/>
                <a:gd name="T84" fmla="*/ 757 w 854"/>
                <a:gd name="T85" fmla="*/ 127 h 614"/>
                <a:gd name="T86" fmla="*/ 706 w 854"/>
                <a:gd name="T87" fmla="*/ 108 h 614"/>
                <a:gd name="T88" fmla="*/ 601 w 854"/>
                <a:gd name="T89" fmla="*/ 132 h 614"/>
                <a:gd name="T90" fmla="*/ 656 w 854"/>
                <a:gd name="T91" fmla="*/ 47 h 614"/>
                <a:gd name="T92" fmla="*/ 600 w 854"/>
                <a:gd name="T93" fmla="*/ 28 h 614"/>
                <a:gd name="T94" fmla="*/ 537 w 854"/>
                <a:gd name="T95" fmla="*/ 0 h 614"/>
                <a:gd name="T96" fmla="*/ 432 w 854"/>
                <a:gd name="T97" fmla="*/ 28 h 614"/>
                <a:gd name="T98" fmla="*/ 423 w 854"/>
                <a:gd name="T99" fmla="*/ 101 h 614"/>
                <a:gd name="T100" fmla="*/ 406 w 854"/>
                <a:gd name="T101" fmla="*/ 135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54" h="614">
                  <a:moveTo>
                    <a:pt x="393" y="145"/>
                  </a:moveTo>
                  <a:lnTo>
                    <a:pt x="396" y="135"/>
                  </a:lnTo>
                  <a:lnTo>
                    <a:pt x="396" y="123"/>
                  </a:lnTo>
                  <a:lnTo>
                    <a:pt x="394" y="108"/>
                  </a:lnTo>
                  <a:lnTo>
                    <a:pt x="388" y="94"/>
                  </a:lnTo>
                  <a:lnTo>
                    <a:pt x="380" y="81"/>
                  </a:lnTo>
                  <a:lnTo>
                    <a:pt x="371" y="71"/>
                  </a:lnTo>
                  <a:lnTo>
                    <a:pt x="361" y="66"/>
                  </a:lnTo>
                  <a:lnTo>
                    <a:pt x="349" y="67"/>
                  </a:lnTo>
                  <a:lnTo>
                    <a:pt x="355" y="61"/>
                  </a:lnTo>
                  <a:lnTo>
                    <a:pt x="358" y="55"/>
                  </a:lnTo>
                  <a:lnTo>
                    <a:pt x="357" y="50"/>
                  </a:lnTo>
                  <a:lnTo>
                    <a:pt x="354" y="46"/>
                  </a:lnTo>
                  <a:lnTo>
                    <a:pt x="348" y="42"/>
                  </a:lnTo>
                  <a:lnTo>
                    <a:pt x="339" y="40"/>
                  </a:lnTo>
                  <a:lnTo>
                    <a:pt x="330" y="40"/>
                  </a:lnTo>
                  <a:lnTo>
                    <a:pt x="317" y="40"/>
                  </a:lnTo>
                  <a:lnTo>
                    <a:pt x="304" y="41"/>
                  </a:lnTo>
                  <a:lnTo>
                    <a:pt x="290" y="44"/>
                  </a:lnTo>
                  <a:lnTo>
                    <a:pt x="275" y="50"/>
                  </a:lnTo>
                  <a:lnTo>
                    <a:pt x="260" y="57"/>
                  </a:lnTo>
                  <a:lnTo>
                    <a:pt x="245" y="65"/>
                  </a:lnTo>
                  <a:lnTo>
                    <a:pt x="230" y="77"/>
                  </a:lnTo>
                  <a:lnTo>
                    <a:pt x="217" y="89"/>
                  </a:lnTo>
                  <a:lnTo>
                    <a:pt x="204" y="104"/>
                  </a:lnTo>
                  <a:lnTo>
                    <a:pt x="191" y="105"/>
                  </a:lnTo>
                  <a:lnTo>
                    <a:pt x="179" y="111"/>
                  </a:lnTo>
                  <a:lnTo>
                    <a:pt x="165" y="120"/>
                  </a:lnTo>
                  <a:lnTo>
                    <a:pt x="153" y="133"/>
                  </a:lnTo>
                  <a:lnTo>
                    <a:pt x="145" y="147"/>
                  </a:lnTo>
                  <a:lnTo>
                    <a:pt x="142" y="161"/>
                  </a:lnTo>
                  <a:lnTo>
                    <a:pt x="145" y="173"/>
                  </a:lnTo>
                  <a:lnTo>
                    <a:pt x="156" y="183"/>
                  </a:lnTo>
                  <a:lnTo>
                    <a:pt x="138" y="194"/>
                  </a:lnTo>
                  <a:lnTo>
                    <a:pt x="127" y="207"/>
                  </a:lnTo>
                  <a:lnTo>
                    <a:pt x="121" y="221"/>
                  </a:lnTo>
                  <a:lnTo>
                    <a:pt x="119" y="233"/>
                  </a:lnTo>
                  <a:lnTo>
                    <a:pt x="121" y="246"/>
                  </a:lnTo>
                  <a:lnTo>
                    <a:pt x="127" y="257"/>
                  </a:lnTo>
                  <a:lnTo>
                    <a:pt x="135" y="268"/>
                  </a:lnTo>
                  <a:lnTo>
                    <a:pt x="145" y="277"/>
                  </a:lnTo>
                  <a:lnTo>
                    <a:pt x="158" y="284"/>
                  </a:lnTo>
                  <a:lnTo>
                    <a:pt x="171" y="288"/>
                  </a:lnTo>
                  <a:lnTo>
                    <a:pt x="184" y="290"/>
                  </a:lnTo>
                  <a:lnTo>
                    <a:pt x="198" y="287"/>
                  </a:lnTo>
                  <a:lnTo>
                    <a:pt x="211" y="282"/>
                  </a:lnTo>
                  <a:lnTo>
                    <a:pt x="222" y="272"/>
                  </a:lnTo>
                  <a:lnTo>
                    <a:pt x="232" y="257"/>
                  </a:lnTo>
                  <a:lnTo>
                    <a:pt x="238" y="238"/>
                  </a:lnTo>
                  <a:lnTo>
                    <a:pt x="245" y="248"/>
                  </a:lnTo>
                  <a:lnTo>
                    <a:pt x="256" y="255"/>
                  </a:lnTo>
                  <a:lnTo>
                    <a:pt x="270" y="258"/>
                  </a:lnTo>
                  <a:lnTo>
                    <a:pt x="285" y="257"/>
                  </a:lnTo>
                  <a:lnTo>
                    <a:pt x="300" y="253"/>
                  </a:lnTo>
                  <a:lnTo>
                    <a:pt x="312" y="244"/>
                  </a:lnTo>
                  <a:lnTo>
                    <a:pt x="324" y="231"/>
                  </a:lnTo>
                  <a:lnTo>
                    <a:pt x="332" y="215"/>
                  </a:lnTo>
                  <a:lnTo>
                    <a:pt x="338" y="227"/>
                  </a:lnTo>
                  <a:lnTo>
                    <a:pt x="344" y="237"/>
                  </a:lnTo>
                  <a:lnTo>
                    <a:pt x="350" y="244"/>
                  </a:lnTo>
                  <a:lnTo>
                    <a:pt x="353" y="246"/>
                  </a:lnTo>
                  <a:lnTo>
                    <a:pt x="336" y="260"/>
                  </a:lnTo>
                  <a:lnTo>
                    <a:pt x="327" y="278"/>
                  </a:lnTo>
                  <a:lnTo>
                    <a:pt x="323" y="296"/>
                  </a:lnTo>
                  <a:lnTo>
                    <a:pt x="324" y="310"/>
                  </a:lnTo>
                  <a:lnTo>
                    <a:pt x="315" y="308"/>
                  </a:lnTo>
                  <a:lnTo>
                    <a:pt x="301" y="307"/>
                  </a:lnTo>
                  <a:lnTo>
                    <a:pt x="282" y="309"/>
                  </a:lnTo>
                  <a:lnTo>
                    <a:pt x="262" y="313"/>
                  </a:lnTo>
                  <a:lnTo>
                    <a:pt x="240" y="318"/>
                  </a:lnTo>
                  <a:lnTo>
                    <a:pt x="220" y="328"/>
                  </a:lnTo>
                  <a:lnTo>
                    <a:pt x="202" y="338"/>
                  </a:lnTo>
                  <a:lnTo>
                    <a:pt x="189" y="351"/>
                  </a:lnTo>
                  <a:lnTo>
                    <a:pt x="185" y="337"/>
                  </a:lnTo>
                  <a:lnTo>
                    <a:pt x="172" y="325"/>
                  </a:lnTo>
                  <a:lnTo>
                    <a:pt x="150" y="317"/>
                  </a:lnTo>
                  <a:lnTo>
                    <a:pt x="123" y="314"/>
                  </a:lnTo>
                  <a:lnTo>
                    <a:pt x="93" y="316"/>
                  </a:lnTo>
                  <a:lnTo>
                    <a:pt x="65" y="326"/>
                  </a:lnTo>
                  <a:lnTo>
                    <a:pt x="38" y="345"/>
                  </a:lnTo>
                  <a:lnTo>
                    <a:pt x="17" y="374"/>
                  </a:lnTo>
                  <a:lnTo>
                    <a:pt x="9" y="392"/>
                  </a:lnTo>
                  <a:lnTo>
                    <a:pt x="5" y="412"/>
                  </a:lnTo>
                  <a:lnTo>
                    <a:pt x="1" y="432"/>
                  </a:lnTo>
                  <a:lnTo>
                    <a:pt x="0" y="453"/>
                  </a:lnTo>
                  <a:lnTo>
                    <a:pt x="2" y="474"/>
                  </a:lnTo>
                  <a:lnTo>
                    <a:pt x="7" y="493"/>
                  </a:lnTo>
                  <a:lnTo>
                    <a:pt x="15" y="512"/>
                  </a:lnTo>
                  <a:lnTo>
                    <a:pt x="25" y="528"/>
                  </a:lnTo>
                  <a:lnTo>
                    <a:pt x="38" y="540"/>
                  </a:lnTo>
                  <a:lnTo>
                    <a:pt x="54" y="551"/>
                  </a:lnTo>
                  <a:lnTo>
                    <a:pt x="74" y="558"/>
                  </a:lnTo>
                  <a:lnTo>
                    <a:pt x="97" y="559"/>
                  </a:lnTo>
                  <a:lnTo>
                    <a:pt x="122" y="555"/>
                  </a:lnTo>
                  <a:lnTo>
                    <a:pt x="152" y="547"/>
                  </a:lnTo>
                  <a:lnTo>
                    <a:pt x="184" y="531"/>
                  </a:lnTo>
                  <a:lnTo>
                    <a:pt x="221" y="509"/>
                  </a:lnTo>
                  <a:lnTo>
                    <a:pt x="241" y="517"/>
                  </a:lnTo>
                  <a:lnTo>
                    <a:pt x="263" y="520"/>
                  </a:lnTo>
                  <a:lnTo>
                    <a:pt x="285" y="517"/>
                  </a:lnTo>
                  <a:lnTo>
                    <a:pt x="306" y="513"/>
                  </a:lnTo>
                  <a:lnTo>
                    <a:pt x="326" y="505"/>
                  </a:lnTo>
                  <a:lnTo>
                    <a:pt x="343" y="494"/>
                  </a:lnTo>
                  <a:lnTo>
                    <a:pt x="357" y="483"/>
                  </a:lnTo>
                  <a:lnTo>
                    <a:pt x="364" y="471"/>
                  </a:lnTo>
                  <a:lnTo>
                    <a:pt x="369" y="483"/>
                  </a:lnTo>
                  <a:lnTo>
                    <a:pt x="378" y="490"/>
                  </a:lnTo>
                  <a:lnTo>
                    <a:pt x="392" y="493"/>
                  </a:lnTo>
                  <a:lnTo>
                    <a:pt x="407" y="492"/>
                  </a:lnTo>
                  <a:lnTo>
                    <a:pt x="424" y="489"/>
                  </a:lnTo>
                  <a:lnTo>
                    <a:pt x="439" y="482"/>
                  </a:lnTo>
                  <a:lnTo>
                    <a:pt x="453" y="471"/>
                  </a:lnTo>
                  <a:lnTo>
                    <a:pt x="463" y="459"/>
                  </a:lnTo>
                  <a:lnTo>
                    <a:pt x="459" y="478"/>
                  </a:lnTo>
                  <a:lnTo>
                    <a:pt x="452" y="501"/>
                  </a:lnTo>
                  <a:lnTo>
                    <a:pt x="448" y="527"/>
                  </a:lnTo>
                  <a:lnTo>
                    <a:pt x="448" y="551"/>
                  </a:lnTo>
                  <a:lnTo>
                    <a:pt x="456" y="574"/>
                  </a:lnTo>
                  <a:lnTo>
                    <a:pt x="472" y="593"/>
                  </a:lnTo>
                  <a:lnTo>
                    <a:pt x="502" y="607"/>
                  </a:lnTo>
                  <a:lnTo>
                    <a:pt x="546" y="614"/>
                  </a:lnTo>
                  <a:lnTo>
                    <a:pt x="593" y="614"/>
                  </a:lnTo>
                  <a:lnTo>
                    <a:pt x="629" y="612"/>
                  </a:lnTo>
                  <a:lnTo>
                    <a:pt x="657" y="606"/>
                  </a:lnTo>
                  <a:lnTo>
                    <a:pt x="676" y="597"/>
                  </a:lnTo>
                  <a:lnTo>
                    <a:pt x="690" y="588"/>
                  </a:lnTo>
                  <a:lnTo>
                    <a:pt x="697" y="576"/>
                  </a:lnTo>
                  <a:lnTo>
                    <a:pt x="702" y="563"/>
                  </a:lnTo>
                  <a:lnTo>
                    <a:pt x="704" y="550"/>
                  </a:lnTo>
                  <a:lnTo>
                    <a:pt x="702" y="531"/>
                  </a:lnTo>
                  <a:lnTo>
                    <a:pt x="692" y="513"/>
                  </a:lnTo>
                  <a:lnTo>
                    <a:pt x="677" y="494"/>
                  </a:lnTo>
                  <a:lnTo>
                    <a:pt x="659" y="481"/>
                  </a:lnTo>
                  <a:lnTo>
                    <a:pt x="637" y="469"/>
                  </a:lnTo>
                  <a:lnTo>
                    <a:pt x="615" y="463"/>
                  </a:lnTo>
                  <a:lnTo>
                    <a:pt x="594" y="464"/>
                  </a:lnTo>
                  <a:lnTo>
                    <a:pt x="576" y="474"/>
                  </a:lnTo>
                  <a:lnTo>
                    <a:pt x="586" y="467"/>
                  </a:lnTo>
                  <a:lnTo>
                    <a:pt x="604" y="460"/>
                  </a:lnTo>
                  <a:lnTo>
                    <a:pt x="626" y="456"/>
                  </a:lnTo>
                  <a:lnTo>
                    <a:pt x="649" y="455"/>
                  </a:lnTo>
                  <a:lnTo>
                    <a:pt x="673" y="459"/>
                  </a:lnTo>
                  <a:lnTo>
                    <a:pt x="695" y="469"/>
                  </a:lnTo>
                  <a:lnTo>
                    <a:pt x="712" y="486"/>
                  </a:lnTo>
                  <a:lnTo>
                    <a:pt x="722" y="512"/>
                  </a:lnTo>
                  <a:lnTo>
                    <a:pt x="735" y="516"/>
                  </a:lnTo>
                  <a:lnTo>
                    <a:pt x="751" y="515"/>
                  </a:lnTo>
                  <a:lnTo>
                    <a:pt x="770" y="508"/>
                  </a:lnTo>
                  <a:lnTo>
                    <a:pt x="788" y="498"/>
                  </a:lnTo>
                  <a:lnTo>
                    <a:pt x="803" y="484"/>
                  </a:lnTo>
                  <a:lnTo>
                    <a:pt x="813" y="468"/>
                  </a:lnTo>
                  <a:lnTo>
                    <a:pt x="817" y="451"/>
                  </a:lnTo>
                  <a:lnTo>
                    <a:pt x="812" y="433"/>
                  </a:lnTo>
                  <a:lnTo>
                    <a:pt x="828" y="428"/>
                  </a:lnTo>
                  <a:lnTo>
                    <a:pt x="841" y="408"/>
                  </a:lnTo>
                  <a:lnTo>
                    <a:pt x="850" y="382"/>
                  </a:lnTo>
                  <a:lnTo>
                    <a:pt x="854" y="351"/>
                  </a:lnTo>
                  <a:lnTo>
                    <a:pt x="849" y="322"/>
                  </a:lnTo>
                  <a:lnTo>
                    <a:pt x="836" y="300"/>
                  </a:lnTo>
                  <a:lnTo>
                    <a:pt x="812" y="291"/>
                  </a:lnTo>
                  <a:lnTo>
                    <a:pt x="778" y="300"/>
                  </a:lnTo>
                  <a:lnTo>
                    <a:pt x="773" y="285"/>
                  </a:lnTo>
                  <a:lnTo>
                    <a:pt x="762" y="275"/>
                  </a:lnTo>
                  <a:lnTo>
                    <a:pt x="743" y="269"/>
                  </a:lnTo>
                  <a:lnTo>
                    <a:pt x="722" y="268"/>
                  </a:lnTo>
                  <a:lnTo>
                    <a:pt x="700" y="272"/>
                  </a:lnTo>
                  <a:lnTo>
                    <a:pt x="682" y="283"/>
                  </a:lnTo>
                  <a:lnTo>
                    <a:pt x="668" y="299"/>
                  </a:lnTo>
                  <a:lnTo>
                    <a:pt x="661" y="323"/>
                  </a:lnTo>
                  <a:lnTo>
                    <a:pt x="657" y="316"/>
                  </a:lnTo>
                  <a:lnTo>
                    <a:pt x="649" y="309"/>
                  </a:lnTo>
                  <a:lnTo>
                    <a:pt x="637" y="303"/>
                  </a:lnTo>
                  <a:lnTo>
                    <a:pt x="624" y="299"/>
                  </a:lnTo>
                  <a:lnTo>
                    <a:pt x="609" y="294"/>
                  </a:lnTo>
                  <a:lnTo>
                    <a:pt x="593" y="292"/>
                  </a:lnTo>
                  <a:lnTo>
                    <a:pt x="576" y="291"/>
                  </a:lnTo>
                  <a:lnTo>
                    <a:pt x="559" y="290"/>
                  </a:lnTo>
                  <a:lnTo>
                    <a:pt x="541" y="291"/>
                  </a:lnTo>
                  <a:lnTo>
                    <a:pt x="524" y="294"/>
                  </a:lnTo>
                  <a:lnTo>
                    <a:pt x="508" y="298"/>
                  </a:lnTo>
                  <a:lnTo>
                    <a:pt x="494" y="303"/>
                  </a:lnTo>
                  <a:lnTo>
                    <a:pt x="482" y="311"/>
                  </a:lnTo>
                  <a:lnTo>
                    <a:pt x="471" y="321"/>
                  </a:lnTo>
                  <a:lnTo>
                    <a:pt x="464" y="332"/>
                  </a:lnTo>
                  <a:lnTo>
                    <a:pt x="460" y="346"/>
                  </a:lnTo>
                  <a:lnTo>
                    <a:pt x="454" y="330"/>
                  </a:lnTo>
                  <a:lnTo>
                    <a:pt x="454" y="315"/>
                  </a:lnTo>
                  <a:lnTo>
                    <a:pt x="459" y="301"/>
                  </a:lnTo>
                  <a:lnTo>
                    <a:pt x="467" y="290"/>
                  </a:lnTo>
                  <a:lnTo>
                    <a:pt x="477" y="282"/>
                  </a:lnTo>
                  <a:lnTo>
                    <a:pt x="487" y="276"/>
                  </a:lnTo>
                  <a:lnTo>
                    <a:pt x="499" y="273"/>
                  </a:lnTo>
                  <a:lnTo>
                    <a:pt x="510" y="276"/>
                  </a:lnTo>
                  <a:lnTo>
                    <a:pt x="515" y="260"/>
                  </a:lnTo>
                  <a:lnTo>
                    <a:pt x="527" y="245"/>
                  </a:lnTo>
                  <a:lnTo>
                    <a:pt x="543" y="231"/>
                  </a:lnTo>
                  <a:lnTo>
                    <a:pt x="563" y="221"/>
                  </a:lnTo>
                  <a:lnTo>
                    <a:pt x="588" y="215"/>
                  </a:lnTo>
                  <a:lnTo>
                    <a:pt x="614" y="215"/>
                  </a:lnTo>
                  <a:lnTo>
                    <a:pt x="642" y="224"/>
                  </a:lnTo>
                  <a:lnTo>
                    <a:pt x="669" y="242"/>
                  </a:lnTo>
                  <a:lnTo>
                    <a:pt x="691" y="252"/>
                  </a:lnTo>
                  <a:lnTo>
                    <a:pt x="718" y="249"/>
                  </a:lnTo>
                  <a:lnTo>
                    <a:pt x="743" y="238"/>
                  </a:lnTo>
                  <a:lnTo>
                    <a:pt x="765" y="222"/>
                  </a:lnTo>
                  <a:lnTo>
                    <a:pt x="779" y="203"/>
                  </a:lnTo>
                  <a:lnTo>
                    <a:pt x="783" y="185"/>
                  </a:lnTo>
                  <a:lnTo>
                    <a:pt x="774" y="172"/>
                  </a:lnTo>
                  <a:lnTo>
                    <a:pt x="747" y="165"/>
                  </a:lnTo>
                  <a:lnTo>
                    <a:pt x="753" y="160"/>
                  </a:lnTo>
                  <a:lnTo>
                    <a:pt x="758" y="154"/>
                  </a:lnTo>
                  <a:lnTo>
                    <a:pt x="762" y="147"/>
                  </a:lnTo>
                  <a:lnTo>
                    <a:pt x="762" y="140"/>
                  </a:lnTo>
                  <a:lnTo>
                    <a:pt x="760" y="133"/>
                  </a:lnTo>
                  <a:lnTo>
                    <a:pt x="757" y="127"/>
                  </a:lnTo>
                  <a:lnTo>
                    <a:pt x="751" y="120"/>
                  </a:lnTo>
                  <a:lnTo>
                    <a:pt x="743" y="116"/>
                  </a:lnTo>
                  <a:lnTo>
                    <a:pt x="733" y="111"/>
                  </a:lnTo>
                  <a:lnTo>
                    <a:pt x="720" y="109"/>
                  </a:lnTo>
                  <a:lnTo>
                    <a:pt x="706" y="108"/>
                  </a:lnTo>
                  <a:lnTo>
                    <a:pt x="689" y="108"/>
                  </a:lnTo>
                  <a:lnTo>
                    <a:pt x="671" y="110"/>
                  </a:lnTo>
                  <a:lnTo>
                    <a:pt x="650" y="115"/>
                  </a:lnTo>
                  <a:lnTo>
                    <a:pt x="627" y="122"/>
                  </a:lnTo>
                  <a:lnTo>
                    <a:pt x="601" y="132"/>
                  </a:lnTo>
                  <a:lnTo>
                    <a:pt x="623" y="119"/>
                  </a:lnTo>
                  <a:lnTo>
                    <a:pt x="642" y="101"/>
                  </a:lnTo>
                  <a:lnTo>
                    <a:pt x="654" y="81"/>
                  </a:lnTo>
                  <a:lnTo>
                    <a:pt x="659" y="62"/>
                  </a:lnTo>
                  <a:lnTo>
                    <a:pt x="656" y="47"/>
                  </a:lnTo>
                  <a:lnTo>
                    <a:pt x="642" y="39"/>
                  </a:lnTo>
                  <a:lnTo>
                    <a:pt x="618" y="40"/>
                  </a:lnTo>
                  <a:lnTo>
                    <a:pt x="581" y="55"/>
                  </a:lnTo>
                  <a:lnTo>
                    <a:pt x="594" y="40"/>
                  </a:lnTo>
                  <a:lnTo>
                    <a:pt x="600" y="28"/>
                  </a:lnTo>
                  <a:lnTo>
                    <a:pt x="598" y="18"/>
                  </a:lnTo>
                  <a:lnTo>
                    <a:pt x="589" y="10"/>
                  </a:lnTo>
                  <a:lnTo>
                    <a:pt x="575" y="4"/>
                  </a:lnTo>
                  <a:lnTo>
                    <a:pt x="558" y="1"/>
                  </a:lnTo>
                  <a:lnTo>
                    <a:pt x="537" y="0"/>
                  </a:lnTo>
                  <a:lnTo>
                    <a:pt x="514" y="1"/>
                  </a:lnTo>
                  <a:lnTo>
                    <a:pt x="491" y="4"/>
                  </a:lnTo>
                  <a:lnTo>
                    <a:pt x="469" y="10"/>
                  </a:lnTo>
                  <a:lnTo>
                    <a:pt x="449" y="18"/>
                  </a:lnTo>
                  <a:lnTo>
                    <a:pt x="432" y="28"/>
                  </a:lnTo>
                  <a:lnTo>
                    <a:pt x="419" y="41"/>
                  </a:lnTo>
                  <a:lnTo>
                    <a:pt x="412" y="57"/>
                  </a:lnTo>
                  <a:lnTo>
                    <a:pt x="412" y="74"/>
                  </a:lnTo>
                  <a:lnTo>
                    <a:pt x="421" y="95"/>
                  </a:lnTo>
                  <a:lnTo>
                    <a:pt x="423" y="101"/>
                  </a:lnTo>
                  <a:lnTo>
                    <a:pt x="423" y="108"/>
                  </a:lnTo>
                  <a:lnTo>
                    <a:pt x="421" y="115"/>
                  </a:lnTo>
                  <a:lnTo>
                    <a:pt x="417" y="122"/>
                  </a:lnTo>
                  <a:lnTo>
                    <a:pt x="411" y="128"/>
                  </a:lnTo>
                  <a:lnTo>
                    <a:pt x="406" y="135"/>
                  </a:lnTo>
                  <a:lnTo>
                    <a:pt x="399" y="140"/>
                  </a:lnTo>
                  <a:lnTo>
                    <a:pt x="393" y="145"/>
                  </a:lnTo>
                  <a:close/>
                </a:path>
              </a:pathLst>
            </a:custGeom>
            <a:solidFill>
              <a:srgbClr val="007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39" name="Freeform 58"/>
            <p:cNvSpPr>
              <a:spLocks noChangeArrowheads="1"/>
            </p:cNvSpPr>
            <p:nvPr/>
          </p:nvSpPr>
          <p:spPr bwMode="auto">
            <a:xfrm>
              <a:off x="3033" y="1505"/>
              <a:ext cx="1125" cy="308"/>
            </a:xfrm>
            <a:custGeom>
              <a:avLst/>
              <a:gdLst>
                <a:gd name="T0" fmla="*/ 2252 w 2252"/>
                <a:gd name="T1" fmla="*/ 615 h 615"/>
                <a:gd name="T2" fmla="*/ 2248 w 2252"/>
                <a:gd name="T3" fmla="*/ 134 h 615"/>
                <a:gd name="T4" fmla="*/ 2223 w 2252"/>
                <a:gd name="T5" fmla="*/ 109 h 615"/>
                <a:gd name="T6" fmla="*/ 2190 w 2252"/>
                <a:gd name="T7" fmla="*/ 74 h 615"/>
                <a:gd name="T8" fmla="*/ 2165 w 2252"/>
                <a:gd name="T9" fmla="*/ 50 h 615"/>
                <a:gd name="T10" fmla="*/ 2162 w 2252"/>
                <a:gd name="T11" fmla="*/ 42 h 615"/>
                <a:gd name="T12" fmla="*/ 2162 w 2252"/>
                <a:gd name="T13" fmla="*/ 8 h 615"/>
                <a:gd name="T14" fmla="*/ 2132 w 2252"/>
                <a:gd name="T15" fmla="*/ 0 h 615"/>
                <a:gd name="T16" fmla="*/ 1944 w 2252"/>
                <a:gd name="T17" fmla="*/ 33 h 615"/>
                <a:gd name="T18" fmla="*/ 1882 w 2252"/>
                <a:gd name="T19" fmla="*/ 120 h 615"/>
                <a:gd name="T20" fmla="*/ 1772 w 2252"/>
                <a:gd name="T21" fmla="*/ 214 h 615"/>
                <a:gd name="T22" fmla="*/ 1821 w 2252"/>
                <a:gd name="T23" fmla="*/ 132 h 615"/>
                <a:gd name="T24" fmla="*/ 1581 w 2252"/>
                <a:gd name="T25" fmla="*/ 63 h 615"/>
                <a:gd name="T26" fmla="*/ 1542 w 2252"/>
                <a:gd name="T27" fmla="*/ 39 h 615"/>
                <a:gd name="T28" fmla="*/ 1512 w 2252"/>
                <a:gd name="T29" fmla="*/ 63 h 615"/>
                <a:gd name="T30" fmla="*/ 1214 w 2252"/>
                <a:gd name="T31" fmla="*/ 204 h 615"/>
                <a:gd name="T32" fmla="*/ 1196 w 2252"/>
                <a:gd name="T33" fmla="*/ 103 h 615"/>
                <a:gd name="T34" fmla="*/ 1162 w 2252"/>
                <a:gd name="T35" fmla="*/ 55 h 615"/>
                <a:gd name="T36" fmla="*/ 1120 w 2252"/>
                <a:gd name="T37" fmla="*/ 64 h 615"/>
                <a:gd name="T38" fmla="*/ 1082 w 2252"/>
                <a:gd name="T39" fmla="*/ 137 h 615"/>
                <a:gd name="T40" fmla="*/ 909 w 2252"/>
                <a:gd name="T41" fmla="*/ 126 h 615"/>
                <a:gd name="T42" fmla="*/ 728 w 2252"/>
                <a:gd name="T43" fmla="*/ 123 h 615"/>
                <a:gd name="T44" fmla="*/ 566 w 2252"/>
                <a:gd name="T45" fmla="*/ 204 h 615"/>
                <a:gd name="T46" fmla="*/ 537 w 2252"/>
                <a:gd name="T47" fmla="*/ 176 h 615"/>
                <a:gd name="T48" fmla="*/ 529 w 2252"/>
                <a:gd name="T49" fmla="*/ 110 h 615"/>
                <a:gd name="T50" fmla="*/ 514 w 2252"/>
                <a:gd name="T51" fmla="*/ 64 h 615"/>
                <a:gd name="T52" fmla="*/ 496 w 2252"/>
                <a:gd name="T53" fmla="*/ 63 h 615"/>
                <a:gd name="T54" fmla="*/ 481 w 2252"/>
                <a:gd name="T55" fmla="*/ 71 h 615"/>
                <a:gd name="T56" fmla="*/ 466 w 2252"/>
                <a:gd name="T57" fmla="*/ 49 h 615"/>
                <a:gd name="T58" fmla="*/ 446 w 2252"/>
                <a:gd name="T59" fmla="*/ 51 h 615"/>
                <a:gd name="T60" fmla="*/ 430 w 2252"/>
                <a:gd name="T61" fmla="*/ 88 h 615"/>
                <a:gd name="T62" fmla="*/ 415 w 2252"/>
                <a:gd name="T63" fmla="*/ 119 h 615"/>
                <a:gd name="T64" fmla="*/ 399 w 2252"/>
                <a:gd name="T65" fmla="*/ 163 h 615"/>
                <a:gd name="T66" fmla="*/ 363 w 2252"/>
                <a:gd name="T67" fmla="*/ 208 h 615"/>
                <a:gd name="T68" fmla="*/ 317 w 2252"/>
                <a:gd name="T69" fmla="*/ 107 h 615"/>
                <a:gd name="T70" fmla="*/ 128 w 2252"/>
                <a:gd name="T71" fmla="*/ 55 h 615"/>
                <a:gd name="T72" fmla="*/ 74 w 2252"/>
                <a:gd name="T73" fmla="*/ 216 h 615"/>
                <a:gd name="T74" fmla="*/ 0 w 2252"/>
                <a:gd name="T75" fmla="*/ 615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52" h="615">
                  <a:moveTo>
                    <a:pt x="0" y="615"/>
                  </a:moveTo>
                  <a:lnTo>
                    <a:pt x="2252" y="615"/>
                  </a:lnTo>
                  <a:lnTo>
                    <a:pt x="2252" y="138"/>
                  </a:lnTo>
                  <a:lnTo>
                    <a:pt x="2248" y="134"/>
                  </a:lnTo>
                  <a:lnTo>
                    <a:pt x="2238" y="123"/>
                  </a:lnTo>
                  <a:lnTo>
                    <a:pt x="2223" y="109"/>
                  </a:lnTo>
                  <a:lnTo>
                    <a:pt x="2207" y="92"/>
                  </a:lnTo>
                  <a:lnTo>
                    <a:pt x="2190" y="74"/>
                  </a:lnTo>
                  <a:lnTo>
                    <a:pt x="2176" y="61"/>
                  </a:lnTo>
                  <a:lnTo>
                    <a:pt x="2165" y="50"/>
                  </a:lnTo>
                  <a:lnTo>
                    <a:pt x="2162" y="48"/>
                  </a:lnTo>
                  <a:lnTo>
                    <a:pt x="2162" y="42"/>
                  </a:lnTo>
                  <a:lnTo>
                    <a:pt x="2162" y="25"/>
                  </a:lnTo>
                  <a:lnTo>
                    <a:pt x="2162" y="8"/>
                  </a:lnTo>
                  <a:lnTo>
                    <a:pt x="2162" y="0"/>
                  </a:lnTo>
                  <a:lnTo>
                    <a:pt x="2132" y="0"/>
                  </a:lnTo>
                  <a:lnTo>
                    <a:pt x="2132" y="33"/>
                  </a:lnTo>
                  <a:lnTo>
                    <a:pt x="1944" y="33"/>
                  </a:lnTo>
                  <a:lnTo>
                    <a:pt x="1858" y="120"/>
                  </a:lnTo>
                  <a:lnTo>
                    <a:pt x="1882" y="120"/>
                  </a:lnTo>
                  <a:lnTo>
                    <a:pt x="1882" y="214"/>
                  </a:lnTo>
                  <a:lnTo>
                    <a:pt x="1772" y="214"/>
                  </a:lnTo>
                  <a:lnTo>
                    <a:pt x="1772" y="132"/>
                  </a:lnTo>
                  <a:lnTo>
                    <a:pt x="1821" y="132"/>
                  </a:lnTo>
                  <a:lnTo>
                    <a:pt x="1776" y="63"/>
                  </a:lnTo>
                  <a:lnTo>
                    <a:pt x="1581" y="63"/>
                  </a:lnTo>
                  <a:lnTo>
                    <a:pt x="1581" y="39"/>
                  </a:lnTo>
                  <a:lnTo>
                    <a:pt x="1542" y="39"/>
                  </a:lnTo>
                  <a:lnTo>
                    <a:pt x="1542" y="63"/>
                  </a:lnTo>
                  <a:lnTo>
                    <a:pt x="1512" y="63"/>
                  </a:lnTo>
                  <a:lnTo>
                    <a:pt x="1454" y="204"/>
                  </a:lnTo>
                  <a:lnTo>
                    <a:pt x="1214" y="204"/>
                  </a:lnTo>
                  <a:lnTo>
                    <a:pt x="1208" y="147"/>
                  </a:lnTo>
                  <a:lnTo>
                    <a:pt x="1196" y="103"/>
                  </a:lnTo>
                  <a:lnTo>
                    <a:pt x="1180" y="72"/>
                  </a:lnTo>
                  <a:lnTo>
                    <a:pt x="1162" y="55"/>
                  </a:lnTo>
                  <a:lnTo>
                    <a:pt x="1141" y="51"/>
                  </a:lnTo>
                  <a:lnTo>
                    <a:pt x="1120" y="64"/>
                  </a:lnTo>
                  <a:lnTo>
                    <a:pt x="1099" y="92"/>
                  </a:lnTo>
                  <a:lnTo>
                    <a:pt x="1082" y="137"/>
                  </a:lnTo>
                  <a:lnTo>
                    <a:pt x="1012" y="0"/>
                  </a:lnTo>
                  <a:lnTo>
                    <a:pt x="909" y="126"/>
                  </a:lnTo>
                  <a:lnTo>
                    <a:pt x="824" y="5"/>
                  </a:lnTo>
                  <a:lnTo>
                    <a:pt x="728" y="123"/>
                  </a:lnTo>
                  <a:lnTo>
                    <a:pt x="566" y="123"/>
                  </a:lnTo>
                  <a:lnTo>
                    <a:pt x="566" y="204"/>
                  </a:lnTo>
                  <a:lnTo>
                    <a:pt x="538" y="208"/>
                  </a:lnTo>
                  <a:lnTo>
                    <a:pt x="537" y="176"/>
                  </a:lnTo>
                  <a:lnTo>
                    <a:pt x="534" y="141"/>
                  </a:lnTo>
                  <a:lnTo>
                    <a:pt x="529" y="110"/>
                  </a:lnTo>
                  <a:lnTo>
                    <a:pt x="522" y="83"/>
                  </a:lnTo>
                  <a:lnTo>
                    <a:pt x="514" y="64"/>
                  </a:lnTo>
                  <a:lnTo>
                    <a:pt x="505" y="56"/>
                  </a:lnTo>
                  <a:lnTo>
                    <a:pt x="496" y="63"/>
                  </a:lnTo>
                  <a:lnTo>
                    <a:pt x="485" y="88"/>
                  </a:lnTo>
                  <a:lnTo>
                    <a:pt x="481" y="71"/>
                  </a:lnTo>
                  <a:lnTo>
                    <a:pt x="474" y="57"/>
                  </a:lnTo>
                  <a:lnTo>
                    <a:pt x="466" y="49"/>
                  </a:lnTo>
                  <a:lnTo>
                    <a:pt x="455" y="47"/>
                  </a:lnTo>
                  <a:lnTo>
                    <a:pt x="446" y="51"/>
                  </a:lnTo>
                  <a:lnTo>
                    <a:pt x="437" y="65"/>
                  </a:lnTo>
                  <a:lnTo>
                    <a:pt x="430" y="88"/>
                  </a:lnTo>
                  <a:lnTo>
                    <a:pt x="427" y="123"/>
                  </a:lnTo>
                  <a:lnTo>
                    <a:pt x="415" y="119"/>
                  </a:lnTo>
                  <a:lnTo>
                    <a:pt x="405" y="132"/>
                  </a:lnTo>
                  <a:lnTo>
                    <a:pt x="399" y="163"/>
                  </a:lnTo>
                  <a:lnTo>
                    <a:pt x="397" y="208"/>
                  </a:lnTo>
                  <a:lnTo>
                    <a:pt x="363" y="208"/>
                  </a:lnTo>
                  <a:lnTo>
                    <a:pt x="363" y="153"/>
                  </a:lnTo>
                  <a:lnTo>
                    <a:pt x="317" y="107"/>
                  </a:lnTo>
                  <a:lnTo>
                    <a:pt x="180" y="107"/>
                  </a:lnTo>
                  <a:lnTo>
                    <a:pt x="128" y="55"/>
                  </a:lnTo>
                  <a:lnTo>
                    <a:pt x="74" y="135"/>
                  </a:lnTo>
                  <a:lnTo>
                    <a:pt x="74" y="216"/>
                  </a:lnTo>
                  <a:lnTo>
                    <a:pt x="2" y="216"/>
                  </a:lnTo>
                  <a:lnTo>
                    <a:pt x="0" y="615"/>
                  </a:lnTo>
                  <a:close/>
                </a:path>
              </a:pathLst>
            </a:custGeom>
            <a:solidFill>
              <a:srgbClr val="D8C6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0" name="Freeform 59"/>
            <p:cNvSpPr>
              <a:spLocks noChangeArrowheads="1"/>
            </p:cNvSpPr>
            <p:nvPr/>
          </p:nvSpPr>
          <p:spPr bwMode="auto">
            <a:xfrm>
              <a:off x="3058" y="1494"/>
              <a:ext cx="176" cy="319"/>
            </a:xfrm>
            <a:custGeom>
              <a:avLst/>
              <a:gdLst>
                <a:gd name="T0" fmla="*/ 150 w 351"/>
                <a:gd name="T1" fmla="*/ 4 h 638"/>
                <a:gd name="T2" fmla="*/ 119 w 351"/>
                <a:gd name="T3" fmla="*/ 48 h 638"/>
                <a:gd name="T4" fmla="*/ 95 w 351"/>
                <a:gd name="T5" fmla="*/ 118 h 638"/>
                <a:gd name="T6" fmla="*/ 82 w 351"/>
                <a:gd name="T7" fmla="*/ 186 h 638"/>
                <a:gd name="T8" fmla="*/ 74 w 351"/>
                <a:gd name="T9" fmla="*/ 192 h 638"/>
                <a:gd name="T10" fmla="*/ 65 w 351"/>
                <a:gd name="T11" fmla="*/ 148 h 638"/>
                <a:gd name="T12" fmla="*/ 46 w 351"/>
                <a:gd name="T13" fmla="*/ 188 h 638"/>
                <a:gd name="T14" fmla="*/ 30 w 351"/>
                <a:gd name="T15" fmla="*/ 267 h 638"/>
                <a:gd name="T16" fmla="*/ 31 w 351"/>
                <a:gd name="T17" fmla="*/ 323 h 638"/>
                <a:gd name="T18" fmla="*/ 46 w 351"/>
                <a:gd name="T19" fmla="*/ 359 h 638"/>
                <a:gd name="T20" fmla="*/ 45 w 351"/>
                <a:gd name="T21" fmla="*/ 362 h 638"/>
                <a:gd name="T22" fmla="*/ 28 w 351"/>
                <a:gd name="T23" fmla="*/ 351 h 638"/>
                <a:gd name="T24" fmla="*/ 15 w 351"/>
                <a:gd name="T25" fmla="*/ 341 h 638"/>
                <a:gd name="T26" fmla="*/ 9 w 351"/>
                <a:gd name="T27" fmla="*/ 336 h 638"/>
                <a:gd name="T28" fmla="*/ 5 w 351"/>
                <a:gd name="T29" fmla="*/ 367 h 638"/>
                <a:gd name="T30" fmla="*/ 0 w 351"/>
                <a:gd name="T31" fmla="*/ 453 h 638"/>
                <a:gd name="T32" fmla="*/ 7 w 351"/>
                <a:gd name="T33" fmla="*/ 545 h 638"/>
                <a:gd name="T34" fmla="*/ 37 w 351"/>
                <a:gd name="T35" fmla="*/ 618 h 638"/>
                <a:gd name="T36" fmla="*/ 71 w 351"/>
                <a:gd name="T37" fmla="*/ 638 h 638"/>
                <a:gd name="T38" fmla="*/ 97 w 351"/>
                <a:gd name="T39" fmla="*/ 638 h 638"/>
                <a:gd name="T40" fmla="*/ 133 w 351"/>
                <a:gd name="T41" fmla="*/ 638 h 638"/>
                <a:gd name="T42" fmla="*/ 173 w 351"/>
                <a:gd name="T43" fmla="*/ 638 h 638"/>
                <a:gd name="T44" fmla="*/ 214 w 351"/>
                <a:gd name="T45" fmla="*/ 638 h 638"/>
                <a:gd name="T46" fmla="*/ 252 w 351"/>
                <a:gd name="T47" fmla="*/ 638 h 638"/>
                <a:gd name="T48" fmla="*/ 282 w 351"/>
                <a:gd name="T49" fmla="*/ 638 h 638"/>
                <a:gd name="T50" fmla="*/ 300 w 351"/>
                <a:gd name="T51" fmla="*/ 638 h 638"/>
                <a:gd name="T52" fmla="*/ 315 w 351"/>
                <a:gd name="T53" fmla="*/ 621 h 638"/>
                <a:gd name="T54" fmla="*/ 336 w 351"/>
                <a:gd name="T55" fmla="*/ 562 h 638"/>
                <a:gd name="T56" fmla="*/ 349 w 351"/>
                <a:gd name="T57" fmla="*/ 491 h 638"/>
                <a:gd name="T58" fmla="*/ 350 w 351"/>
                <a:gd name="T59" fmla="*/ 427 h 638"/>
                <a:gd name="T60" fmla="*/ 342 w 351"/>
                <a:gd name="T61" fmla="*/ 416 h 638"/>
                <a:gd name="T62" fmla="*/ 332 w 351"/>
                <a:gd name="T63" fmla="*/ 441 h 638"/>
                <a:gd name="T64" fmla="*/ 319 w 351"/>
                <a:gd name="T65" fmla="*/ 462 h 638"/>
                <a:gd name="T66" fmla="*/ 308 w 351"/>
                <a:gd name="T67" fmla="*/ 476 h 638"/>
                <a:gd name="T68" fmla="*/ 309 w 351"/>
                <a:gd name="T69" fmla="*/ 464 h 638"/>
                <a:gd name="T70" fmla="*/ 323 w 351"/>
                <a:gd name="T71" fmla="*/ 413 h 638"/>
                <a:gd name="T72" fmla="*/ 328 w 351"/>
                <a:gd name="T73" fmla="*/ 341 h 638"/>
                <a:gd name="T74" fmla="*/ 312 w 351"/>
                <a:gd name="T75" fmla="*/ 256 h 638"/>
                <a:gd name="T76" fmla="*/ 293 w 351"/>
                <a:gd name="T77" fmla="*/ 222 h 638"/>
                <a:gd name="T78" fmla="*/ 285 w 351"/>
                <a:gd name="T79" fmla="*/ 246 h 638"/>
                <a:gd name="T80" fmla="*/ 271 w 351"/>
                <a:gd name="T81" fmla="*/ 268 h 638"/>
                <a:gd name="T82" fmla="*/ 260 w 351"/>
                <a:gd name="T83" fmla="*/ 282 h 638"/>
                <a:gd name="T84" fmla="*/ 262 w 351"/>
                <a:gd name="T85" fmla="*/ 267 h 638"/>
                <a:gd name="T86" fmla="*/ 263 w 351"/>
                <a:gd name="T87" fmla="*/ 208 h 638"/>
                <a:gd name="T88" fmla="*/ 257 w 351"/>
                <a:gd name="T89" fmla="*/ 137 h 638"/>
                <a:gd name="T90" fmla="*/ 239 w 351"/>
                <a:gd name="T91" fmla="*/ 72 h 638"/>
                <a:gd name="T92" fmla="*/ 225 w 351"/>
                <a:gd name="T93" fmla="*/ 73 h 638"/>
                <a:gd name="T94" fmla="*/ 214 w 351"/>
                <a:gd name="T95" fmla="*/ 109 h 638"/>
                <a:gd name="T96" fmla="*/ 210 w 351"/>
                <a:gd name="T97" fmla="*/ 99 h 638"/>
                <a:gd name="T98" fmla="*/ 197 w 351"/>
                <a:gd name="T99" fmla="*/ 61 h 638"/>
                <a:gd name="T100" fmla="*/ 181 w 351"/>
                <a:gd name="T101" fmla="*/ 26 h 638"/>
                <a:gd name="T102" fmla="*/ 168 w 351"/>
                <a:gd name="T103" fmla="*/ 3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1" h="638">
                  <a:moveTo>
                    <a:pt x="166" y="0"/>
                  </a:moveTo>
                  <a:lnTo>
                    <a:pt x="150" y="4"/>
                  </a:lnTo>
                  <a:lnTo>
                    <a:pt x="134" y="22"/>
                  </a:lnTo>
                  <a:lnTo>
                    <a:pt x="119" y="48"/>
                  </a:lnTo>
                  <a:lnTo>
                    <a:pt x="106" y="81"/>
                  </a:lnTo>
                  <a:lnTo>
                    <a:pt x="95" y="118"/>
                  </a:lnTo>
                  <a:lnTo>
                    <a:pt x="86" y="154"/>
                  </a:lnTo>
                  <a:lnTo>
                    <a:pt x="82" y="186"/>
                  </a:lnTo>
                  <a:lnTo>
                    <a:pt x="81" y="211"/>
                  </a:lnTo>
                  <a:lnTo>
                    <a:pt x="74" y="192"/>
                  </a:lnTo>
                  <a:lnTo>
                    <a:pt x="69" y="168"/>
                  </a:lnTo>
                  <a:lnTo>
                    <a:pt x="65" y="148"/>
                  </a:lnTo>
                  <a:lnTo>
                    <a:pt x="63" y="140"/>
                  </a:lnTo>
                  <a:lnTo>
                    <a:pt x="46" y="188"/>
                  </a:lnTo>
                  <a:lnTo>
                    <a:pt x="35" y="230"/>
                  </a:lnTo>
                  <a:lnTo>
                    <a:pt x="30" y="267"/>
                  </a:lnTo>
                  <a:lnTo>
                    <a:pt x="29" y="298"/>
                  </a:lnTo>
                  <a:lnTo>
                    <a:pt x="31" y="323"/>
                  </a:lnTo>
                  <a:lnTo>
                    <a:pt x="38" y="343"/>
                  </a:lnTo>
                  <a:lnTo>
                    <a:pt x="46" y="359"/>
                  </a:lnTo>
                  <a:lnTo>
                    <a:pt x="55" y="369"/>
                  </a:lnTo>
                  <a:lnTo>
                    <a:pt x="45" y="362"/>
                  </a:lnTo>
                  <a:lnTo>
                    <a:pt x="36" y="356"/>
                  </a:lnTo>
                  <a:lnTo>
                    <a:pt x="28" y="351"/>
                  </a:lnTo>
                  <a:lnTo>
                    <a:pt x="21" y="345"/>
                  </a:lnTo>
                  <a:lnTo>
                    <a:pt x="15" y="341"/>
                  </a:lnTo>
                  <a:lnTo>
                    <a:pt x="12" y="338"/>
                  </a:lnTo>
                  <a:lnTo>
                    <a:pt x="9" y="336"/>
                  </a:lnTo>
                  <a:lnTo>
                    <a:pt x="8" y="334"/>
                  </a:lnTo>
                  <a:lnTo>
                    <a:pt x="5" y="367"/>
                  </a:lnTo>
                  <a:lnTo>
                    <a:pt x="1" y="407"/>
                  </a:lnTo>
                  <a:lnTo>
                    <a:pt x="0" y="453"/>
                  </a:lnTo>
                  <a:lnTo>
                    <a:pt x="1" y="499"/>
                  </a:lnTo>
                  <a:lnTo>
                    <a:pt x="7" y="545"/>
                  </a:lnTo>
                  <a:lnTo>
                    <a:pt x="18" y="585"/>
                  </a:lnTo>
                  <a:lnTo>
                    <a:pt x="37" y="618"/>
                  </a:lnTo>
                  <a:lnTo>
                    <a:pt x="65" y="638"/>
                  </a:lnTo>
                  <a:lnTo>
                    <a:pt x="71" y="638"/>
                  </a:lnTo>
                  <a:lnTo>
                    <a:pt x="83" y="638"/>
                  </a:lnTo>
                  <a:lnTo>
                    <a:pt x="97" y="638"/>
                  </a:lnTo>
                  <a:lnTo>
                    <a:pt x="114" y="638"/>
                  </a:lnTo>
                  <a:lnTo>
                    <a:pt x="133" y="638"/>
                  </a:lnTo>
                  <a:lnTo>
                    <a:pt x="152" y="638"/>
                  </a:lnTo>
                  <a:lnTo>
                    <a:pt x="173" y="638"/>
                  </a:lnTo>
                  <a:lnTo>
                    <a:pt x="194" y="638"/>
                  </a:lnTo>
                  <a:lnTo>
                    <a:pt x="214" y="638"/>
                  </a:lnTo>
                  <a:lnTo>
                    <a:pt x="234" y="638"/>
                  </a:lnTo>
                  <a:lnTo>
                    <a:pt x="252" y="638"/>
                  </a:lnTo>
                  <a:lnTo>
                    <a:pt x="268" y="638"/>
                  </a:lnTo>
                  <a:lnTo>
                    <a:pt x="282" y="638"/>
                  </a:lnTo>
                  <a:lnTo>
                    <a:pt x="293" y="638"/>
                  </a:lnTo>
                  <a:lnTo>
                    <a:pt x="300" y="638"/>
                  </a:lnTo>
                  <a:lnTo>
                    <a:pt x="302" y="638"/>
                  </a:lnTo>
                  <a:lnTo>
                    <a:pt x="315" y="621"/>
                  </a:lnTo>
                  <a:lnTo>
                    <a:pt x="326" y="594"/>
                  </a:lnTo>
                  <a:lnTo>
                    <a:pt x="336" y="562"/>
                  </a:lnTo>
                  <a:lnTo>
                    <a:pt x="345" y="527"/>
                  </a:lnTo>
                  <a:lnTo>
                    <a:pt x="349" y="491"/>
                  </a:lnTo>
                  <a:lnTo>
                    <a:pt x="351" y="456"/>
                  </a:lnTo>
                  <a:lnTo>
                    <a:pt x="350" y="427"/>
                  </a:lnTo>
                  <a:lnTo>
                    <a:pt x="345" y="402"/>
                  </a:lnTo>
                  <a:lnTo>
                    <a:pt x="342" y="416"/>
                  </a:lnTo>
                  <a:lnTo>
                    <a:pt x="338" y="430"/>
                  </a:lnTo>
                  <a:lnTo>
                    <a:pt x="332" y="441"/>
                  </a:lnTo>
                  <a:lnTo>
                    <a:pt x="326" y="453"/>
                  </a:lnTo>
                  <a:lnTo>
                    <a:pt x="319" y="462"/>
                  </a:lnTo>
                  <a:lnTo>
                    <a:pt x="313" y="469"/>
                  </a:lnTo>
                  <a:lnTo>
                    <a:pt x="308" y="476"/>
                  </a:lnTo>
                  <a:lnTo>
                    <a:pt x="302" y="479"/>
                  </a:lnTo>
                  <a:lnTo>
                    <a:pt x="309" y="464"/>
                  </a:lnTo>
                  <a:lnTo>
                    <a:pt x="317" y="441"/>
                  </a:lnTo>
                  <a:lnTo>
                    <a:pt x="323" y="413"/>
                  </a:lnTo>
                  <a:lnTo>
                    <a:pt x="327" y="379"/>
                  </a:lnTo>
                  <a:lnTo>
                    <a:pt x="328" y="341"/>
                  </a:lnTo>
                  <a:lnTo>
                    <a:pt x="324" y="300"/>
                  </a:lnTo>
                  <a:lnTo>
                    <a:pt x="312" y="256"/>
                  </a:lnTo>
                  <a:lnTo>
                    <a:pt x="293" y="211"/>
                  </a:lnTo>
                  <a:lnTo>
                    <a:pt x="293" y="222"/>
                  </a:lnTo>
                  <a:lnTo>
                    <a:pt x="289" y="234"/>
                  </a:lnTo>
                  <a:lnTo>
                    <a:pt x="285" y="246"/>
                  </a:lnTo>
                  <a:lnTo>
                    <a:pt x="278" y="257"/>
                  </a:lnTo>
                  <a:lnTo>
                    <a:pt x="271" y="268"/>
                  </a:lnTo>
                  <a:lnTo>
                    <a:pt x="265" y="276"/>
                  </a:lnTo>
                  <a:lnTo>
                    <a:pt x="260" y="282"/>
                  </a:lnTo>
                  <a:lnTo>
                    <a:pt x="259" y="284"/>
                  </a:lnTo>
                  <a:lnTo>
                    <a:pt x="262" y="267"/>
                  </a:lnTo>
                  <a:lnTo>
                    <a:pt x="263" y="240"/>
                  </a:lnTo>
                  <a:lnTo>
                    <a:pt x="263" y="208"/>
                  </a:lnTo>
                  <a:lnTo>
                    <a:pt x="262" y="172"/>
                  </a:lnTo>
                  <a:lnTo>
                    <a:pt x="257" y="137"/>
                  </a:lnTo>
                  <a:lnTo>
                    <a:pt x="249" y="102"/>
                  </a:lnTo>
                  <a:lnTo>
                    <a:pt x="239" y="72"/>
                  </a:lnTo>
                  <a:lnTo>
                    <a:pt x="225" y="50"/>
                  </a:lnTo>
                  <a:lnTo>
                    <a:pt x="225" y="73"/>
                  </a:lnTo>
                  <a:lnTo>
                    <a:pt x="220" y="94"/>
                  </a:lnTo>
                  <a:lnTo>
                    <a:pt x="214" y="109"/>
                  </a:lnTo>
                  <a:lnTo>
                    <a:pt x="212" y="115"/>
                  </a:lnTo>
                  <a:lnTo>
                    <a:pt x="210" y="99"/>
                  </a:lnTo>
                  <a:lnTo>
                    <a:pt x="205" y="80"/>
                  </a:lnTo>
                  <a:lnTo>
                    <a:pt x="197" y="61"/>
                  </a:lnTo>
                  <a:lnTo>
                    <a:pt x="189" y="42"/>
                  </a:lnTo>
                  <a:lnTo>
                    <a:pt x="181" y="26"/>
                  </a:lnTo>
                  <a:lnTo>
                    <a:pt x="173" y="12"/>
                  </a:lnTo>
                  <a:lnTo>
                    <a:pt x="168" y="3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007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1" name="Freeform 60"/>
            <p:cNvSpPr>
              <a:spLocks noChangeArrowheads="1"/>
            </p:cNvSpPr>
            <p:nvPr/>
          </p:nvSpPr>
          <p:spPr bwMode="auto">
            <a:xfrm>
              <a:off x="3127" y="1589"/>
              <a:ext cx="379" cy="224"/>
            </a:xfrm>
            <a:custGeom>
              <a:avLst/>
              <a:gdLst>
                <a:gd name="T0" fmla="*/ 0 w 758"/>
                <a:gd name="T1" fmla="*/ 228 h 449"/>
                <a:gd name="T2" fmla="*/ 150 w 758"/>
                <a:gd name="T3" fmla="*/ 0 h 449"/>
                <a:gd name="T4" fmla="*/ 299 w 758"/>
                <a:gd name="T5" fmla="*/ 228 h 449"/>
                <a:gd name="T6" fmla="*/ 758 w 758"/>
                <a:gd name="T7" fmla="*/ 228 h 449"/>
                <a:gd name="T8" fmla="*/ 758 w 758"/>
                <a:gd name="T9" fmla="*/ 449 h 449"/>
                <a:gd name="T10" fmla="*/ 0 w 758"/>
                <a:gd name="T11" fmla="*/ 449 h 449"/>
                <a:gd name="T12" fmla="*/ 0 w 758"/>
                <a:gd name="T13" fmla="*/ 228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8" h="449">
                  <a:moveTo>
                    <a:pt x="0" y="228"/>
                  </a:moveTo>
                  <a:lnTo>
                    <a:pt x="150" y="0"/>
                  </a:lnTo>
                  <a:lnTo>
                    <a:pt x="299" y="228"/>
                  </a:lnTo>
                  <a:lnTo>
                    <a:pt x="758" y="228"/>
                  </a:lnTo>
                  <a:lnTo>
                    <a:pt x="758" y="449"/>
                  </a:lnTo>
                  <a:lnTo>
                    <a:pt x="0" y="449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B2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2" name="Freeform 61"/>
            <p:cNvSpPr>
              <a:spLocks noChangeArrowheads="1"/>
            </p:cNvSpPr>
            <p:nvPr/>
          </p:nvSpPr>
          <p:spPr bwMode="auto">
            <a:xfrm>
              <a:off x="3124" y="1570"/>
              <a:ext cx="386" cy="133"/>
            </a:xfrm>
            <a:custGeom>
              <a:avLst/>
              <a:gdLst>
                <a:gd name="T0" fmla="*/ 763 w 770"/>
                <a:gd name="T1" fmla="*/ 264 h 264"/>
                <a:gd name="T2" fmla="*/ 304 w 770"/>
                <a:gd name="T3" fmla="*/ 264 h 264"/>
                <a:gd name="T4" fmla="*/ 155 w 770"/>
                <a:gd name="T5" fmla="*/ 36 h 264"/>
                <a:gd name="T6" fmla="*/ 5 w 770"/>
                <a:gd name="T7" fmla="*/ 264 h 264"/>
                <a:gd name="T8" fmla="*/ 0 w 770"/>
                <a:gd name="T9" fmla="*/ 237 h 264"/>
                <a:gd name="T10" fmla="*/ 155 w 770"/>
                <a:gd name="T11" fmla="*/ 0 h 264"/>
                <a:gd name="T12" fmla="*/ 309 w 770"/>
                <a:gd name="T13" fmla="*/ 237 h 264"/>
                <a:gd name="T14" fmla="*/ 770 w 770"/>
                <a:gd name="T15" fmla="*/ 237 h 264"/>
                <a:gd name="T16" fmla="*/ 763 w 770"/>
                <a:gd name="T17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0" h="264">
                  <a:moveTo>
                    <a:pt x="763" y="264"/>
                  </a:moveTo>
                  <a:lnTo>
                    <a:pt x="304" y="264"/>
                  </a:lnTo>
                  <a:lnTo>
                    <a:pt x="155" y="36"/>
                  </a:lnTo>
                  <a:lnTo>
                    <a:pt x="5" y="264"/>
                  </a:lnTo>
                  <a:lnTo>
                    <a:pt x="0" y="237"/>
                  </a:lnTo>
                  <a:lnTo>
                    <a:pt x="155" y="0"/>
                  </a:lnTo>
                  <a:lnTo>
                    <a:pt x="309" y="237"/>
                  </a:lnTo>
                  <a:lnTo>
                    <a:pt x="770" y="237"/>
                  </a:lnTo>
                  <a:lnTo>
                    <a:pt x="763" y="2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3" name="Rectangle 62"/>
            <p:cNvSpPr>
              <a:spLocks noChangeArrowheads="1"/>
            </p:cNvSpPr>
            <p:nvPr/>
          </p:nvSpPr>
          <p:spPr bwMode="auto">
            <a:xfrm>
              <a:off x="3138" y="1711"/>
              <a:ext cx="134" cy="1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44" name="Freeform 63"/>
            <p:cNvSpPr>
              <a:spLocks noChangeArrowheads="1"/>
            </p:cNvSpPr>
            <p:nvPr/>
          </p:nvSpPr>
          <p:spPr bwMode="auto">
            <a:xfrm>
              <a:off x="3202" y="1570"/>
              <a:ext cx="308" cy="119"/>
            </a:xfrm>
            <a:custGeom>
              <a:avLst/>
              <a:gdLst>
                <a:gd name="T0" fmla="*/ 0 w 615"/>
                <a:gd name="T1" fmla="*/ 0 h 237"/>
                <a:gd name="T2" fmla="*/ 154 w 615"/>
                <a:gd name="T3" fmla="*/ 237 h 237"/>
                <a:gd name="T4" fmla="*/ 615 w 615"/>
                <a:gd name="T5" fmla="*/ 237 h 237"/>
                <a:gd name="T6" fmla="*/ 460 w 615"/>
                <a:gd name="T7" fmla="*/ 0 h 237"/>
                <a:gd name="T8" fmla="*/ 0 w 615"/>
                <a:gd name="T9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5" h="237">
                  <a:moveTo>
                    <a:pt x="0" y="0"/>
                  </a:moveTo>
                  <a:lnTo>
                    <a:pt x="154" y="237"/>
                  </a:lnTo>
                  <a:lnTo>
                    <a:pt x="615" y="237"/>
                  </a:lnTo>
                  <a:lnTo>
                    <a:pt x="4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5" name="Rectangle 64"/>
            <p:cNvSpPr>
              <a:spLocks noChangeArrowheads="1"/>
            </p:cNvSpPr>
            <p:nvPr/>
          </p:nvSpPr>
          <p:spPr bwMode="auto">
            <a:xfrm>
              <a:off x="3147" y="1719"/>
              <a:ext cx="114" cy="94"/>
            </a:xfrm>
            <a:prstGeom prst="rect">
              <a:avLst/>
            </a:pr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46" name="Rectangle 65"/>
            <p:cNvSpPr>
              <a:spLocks noChangeArrowheads="1"/>
            </p:cNvSpPr>
            <p:nvPr/>
          </p:nvSpPr>
          <p:spPr bwMode="auto">
            <a:xfrm>
              <a:off x="3032" y="1813"/>
              <a:ext cx="1126" cy="221"/>
            </a:xfrm>
            <a:prstGeom prst="rect">
              <a:avLst/>
            </a:prstGeom>
            <a:solidFill>
              <a:srgbClr val="33BF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47" name="Freeform 66"/>
            <p:cNvSpPr>
              <a:spLocks noChangeArrowheads="1"/>
            </p:cNvSpPr>
            <p:nvPr/>
          </p:nvSpPr>
          <p:spPr bwMode="auto">
            <a:xfrm>
              <a:off x="3485" y="1432"/>
              <a:ext cx="435" cy="205"/>
            </a:xfrm>
            <a:custGeom>
              <a:avLst/>
              <a:gdLst>
                <a:gd name="T0" fmla="*/ 380 w 871"/>
                <a:gd name="T1" fmla="*/ 73 h 409"/>
                <a:gd name="T2" fmla="*/ 871 w 871"/>
                <a:gd name="T3" fmla="*/ 73 h 409"/>
                <a:gd name="T4" fmla="*/ 652 w 871"/>
                <a:gd name="T5" fmla="*/ 409 h 409"/>
                <a:gd name="T6" fmla="*/ 0 w 871"/>
                <a:gd name="T7" fmla="*/ 409 h 409"/>
                <a:gd name="T8" fmla="*/ 220 w 871"/>
                <a:gd name="T9" fmla="*/ 73 h 409"/>
                <a:gd name="T10" fmla="*/ 306 w 871"/>
                <a:gd name="T11" fmla="*/ 73 h 409"/>
                <a:gd name="T12" fmla="*/ 306 w 871"/>
                <a:gd name="T13" fmla="*/ 0 h 409"/>
                <a:gd name="T14" fmla="*/ 380 w 871"/>
                <a:gd name="T15" fmla="*/ 0 h 409"/>
                <a:gd name="T16" fmla="*/ 380 w 871"/>
                <a:gd name="T17" fmla="*/ 73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1" h="409">
                  <a:moveTo>
                    <a:pt x="380" y="73"/>
                  </a:moveTo>
                  <a:lnTo>
                    <a:pt x="871" y="73"/>
                  </a:lnTo>
                  <a:lnTo>
                    <a:pt x="652" y="409"/>
                  </a:lnTo>
                  <a:lnTo>
                    <a:pt x="0" y="409"/>
                  </a:lnTo>
                  <a:lnTo>
                    <a:pt x="220" y="73"/>
                  </a:lnTo>
                  <a:lnTo>
                    <a:pt x="306" y="73"/>
                  </a:lnTo>
                  <a:lnTo>
                    <a:pt x="306" y="0"/>
                  </a:lnTo>
                  <a:lnTo>
                    <a:pt x="380" y="0"/>
                  </a:lnTo>
                  <a:lnTo>
                    <a:pt x="380" y="73"/>
                  </a:lnTo>
                  <a:close/>
                </a:path>
              </a:pathLst>
            </a:cu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8" name="Freeform 67"/>
            <p:cNvSpPr>
              <a:spLocks noChangeArrowheads="1"/>
            </p:cNvSpPr>
            <p:nvPr/>
          </p:nvSpPr>
          <p:spPr bwMode="auto">
            <a:xfrm>
              <a:off x="3489" y="1495"/>
              <a:ext cx="537" cy="318"/>
            </a:xfrm>
            <a:custGeom>
              <a:avLst/>
              <a:gdLst>
                <a:gd name="T0" fmla="*/ 1073 w 1073"/>
                <a:gd name="T1" fmla="*/ 323 h 636"/>
                <a:gd name="T2" fmla="*/ 862 w 1073"/>
                <a:gd name="T3" fmla="*/ 0 h 636"/>
                <a:gd name="T4" fmla="*/ 651 w 1073"/>
                <a:gd name="T5" fmla="*/ 323 h 636"/>
                <a:gd name="T6" fmla="*/ 0 w 1073"/>
                <a:gd name="T7" fmla="*/ 323 h 636"/>
                <a:gd name="T8" fmla="*/ 0 w 1073"/>
                <a:gd name="T9" fmla="*/ 636 h 636"/>
                <a:gd name="T10" fmla="*/ 1073 w 1073"/>
                <a:gd name="T11" fmla="*/ 636 h 636"/>
                <a:gd name="T12" fmla="*/ 1073 w 1073"/>
                <a:gd name="T13" fmla="*/ 323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3" h="636">
                  <a:moveTo>
                    <a:pt x="1073" y="323"/>
                  </a:moveTo>
                  <a:lnTo>
                    <a:pt x="862" y="0"/>
                  </a:lnTo>
                  <a:lnTo>
                    <a:pt x="651" y="323"/>
                  </a:lnTo>
                  <a:lnTo>
                    <a:pt x="0" y="323"/>
                  </a:lnTo>
                  <a:lnTo>
                    <a:pt x="0" y="636"/>
                  </a:lnTo>
                  <a:lnTo>
                    <a:pt x="1073" y="636"/>
                  </a:lnTo>
                  <a:lnTo>
                    <a:pt x="1073" y="323"/>
                  </a:lnTo>
                  <a:close/>
                </a:path>
              </a:pathLst>
            </a:custGeom>
            <a:solidFill>
              <a:srgbClr val="B2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49" name="Rectangle 68"/>
            <p:cNvSpPr>
              <a:spLocks noChangeArrowheads="1"/>
            </p:cNvSpPr>
            <p:nvPr/>
          </p:nvSpPr>
          <p:spPr bwMode="auto">
            <a:xfrm>
              <a:off x="3498" y="1668"/>
              <a:ext cx="312" cy="139"/>
            </a:xfrm>
            <a:prstGeom prst="rect">
              <a:avLst/>
            </a:prstGeom>
            <a:solidFill>
              <a:srgbClr val="D8B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50" name="Freeform 69"/>
            <p:cNvSpPr>
              <a:spLocks noChangeArrowheads="1"/>
            </p:cNvSpPr>
            <p:nvPr/>
          </p:nvSpPr>
          <p:spPr bwMode="auto">
            <a:xfrm>
              <a:off x="3937" y="1757"/>
              <a:ext cx="174" cy="56"/>
            </a:xfrm>
            <a:custGeom>
              <a:avLst/>
              <a:gdLst>
                <a:gd name="T0" fmla="*/ 303 w 348"/>
                <a:gd name="T1" fmla="*/ 55 h 113"/>
                <a:gd name="T2" fmla="*/ 303 w 348"/>
                <a:gd name="T3" fmla="*/ 0 h 113"/>
                <a:gd name="T4" fmla="*/ 0 w 348"/>
                <a:gd name="T5" fmla="*/ 0 h 113"/>
                <a:gd name="T6" fmla="*/ 0 w 348"/>
                <a:gd name="T7" fmla="*/ 113 h 113"/>
                <a:gd name="T8" fmla="*/ 348 w 348"/>
                <a:gd name="T9" fmla="*/ 113 h 113"/>
                <a:gd name="T10" fmla="*/ 348 w 348"/>
                <a:gd name="T11" fmla="*/ 55 h 113"/>
                <a:gd name="T12" fmla="*/ 303 w 348"/>
                <a:gd name="T13" fmla="*/ 55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8" h="113">
                  <a:moveTo>
                    <a:pt x="303" y="55"/>
                  </a:moveTo>
                  <a:lnTo>
                    <a:pt x="303" y="0"/>
                  </a:lnTo>
                  <a:lnTo>
                    <a:pt x="0" y="0"/>
                  </a:lnTo>
                  <a:lnTo>
                    <a:pt x="0" y="113"/>
                  </a:lnTo>
                  <a:lnTo>
                    <a:pt x="348" y="113"/>
                  </a:lnTo>
                  <a:lnTo>
                    <a:pt x="348" y="55"/>
                  </a:lnTo>
                  <a:lnTo>
                    <a:pt x="303" y="55"/>
                  </a:lnTo>
                  <a:close/>
                </a:path>
              </a:pathLst>
            </a:cu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1" name="Rectangle 70"/>
            <p:cNvSpPr>
              <a:spLocks noChangeArrowheads="1"/>
            </p:cNvSpPr>
            <p:nvPr/>
          </p:nvSpPr>
          <p:spPr bwMode="auto">
            <a:xfrm>
              <a:off x="3937" y="1665"/>
              <a:ext cx="74" cy="92"/>
            </a:xfrm>
            <a:prstGeom prst="rect">
              <a:avLst/>
            </a:prstGeom>
            <a:solidFill>
              <a:srgbClr val="C184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52" name="Rectangle 71"/>
            <p:cNvSpPr>
              <a:spLocks noChangeArrowheads="1"/>
            </p:cNvSpPr>
            <p:nvPr/>
          </p:nvSpPr>
          <p:spPr bwMode="auto">
            <a:xfrm>
              <a:off x="3646" y="1683"/>
              <a:ext cx="134" cy="104"/>
            </a:xfrm>
            <a:prstGeom prst="rect">
              <a:avLst/>
            </a:prstGeom>
            <a:solidFill>
              <a:srgbClr val="C184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53" name="Rectangle 72"/>
            <p:cNvSpPr>
              <a:spLocks noChangeArrowheads="1"/>
            </p:cNvSpPr>
            <p:nvPr/>
          </p:nvSpPr>
          <p:spPr bwMode="auto">
            <a:xfrm>
              <a:off x="3952" y="1675"/>
              <a:ext cx="45" cy="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54" name="Freeform 73"/>
            <p:cNvSpPr>
              <a:spLocks noChangeArrowheads="1"/>
            </p:cNvSpPr>
            <p:nvPr/>
          </p:nvSpPr>
          <p:spPr bwMode="auto">
            <a:xfrm>
              <a:off x="3485" y="1469"/>
              <a:ext cx="545" cy="188"/>
            </a:xfrm>
            <a:custGeom>
              <a:avLst/>
              <a:gdLst>
                <a:gd name="T0" fmla="*/ 9 w 1091"/>
                <a:gd name="T1" fmla="*/ 375 h 375"/>
                <a:gd name="T2" fmla="*/ 660 w 1091"/>
                <a:gd name="T3" fmla="*/ 375 h 375"/>
                <a:gd name="T4" fmla="*/ 871 w 1091"/>
                <a:gd name="T5" fmla="*/ 52 h 375"/>
                <a:gd name="T6" fmla="*/ 1082 w 1091"/>
                <a:gd name="T7" fmla="*/ 375 h 375"/>
                <a:gd name="T8" fmla="*/ 1091 w 1091"/>
                <a:gd name="T9" fmla="*/ 336 h 375"/>
                <a:gd name="T10" fmla="*/ 871 w 1091"/>
                <a:gd name="T11" fmla="*/ 0 h 375"/>
                <a:gd name="T12" fmla="*/ 652 w 1091"/>
                <a:gd name="T13" fmla="*/ 336 h 375"/>
                <a:gd name="T14" fmla="*/ 0 w 1091"/>
                <a:gd name="T15" fmla="*/ 336 h 375"/>
                <a:gd name="T16" fmla="*/ 9 w 1091"/>
                <a:gd name="T17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1" h="375">
                  <a:moveTo>
                    <a:pt x="9" y="375"/>
                  </a:moveTo>
                  <a:lnTo>
                    <a:pt x="660" y="375"/>
                  </a:lnTo>
                  <a:lnTo>
                    <a:pt x="871" y="52"/>
                  </a:lnTo>
                  <a:lnTo>
                    <a:pt x="1082" y="375"/>
                  </a:lnTo>
                  <a:lnTo>
                    <a:pt x="1091" y="336"/>
                  </a:lnTo>
                  <a:lnTo>
                    <a:pt x="871" y="0"/>
                  </a:lnTo>
                  <a:lnTo>
                    <a:pt x="652" y="336"/>
                  </a:lnTo>
                  <a:lnTo>
                    <a:pt x="0" y="336"/>
                  </a:lnTo>
                  <a:lnTo>
                    <a:pt x="9" y="3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55" name="Rectangle 74"/>
            <p:cNvSpPr>
              <a:spLocks noChangeArrowheads="1"/>
            </p:cNvSpPr>
            <p:nvPr/>
          </p:nvSpPr>
          <p:spPr bwMode="auto">
            <a:xfrm>
              <a:off x="3684" y="1689"/>
              <a:ext cx="58" cy="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56" name="Rectangle 75"/>
            <p:cNvSpPr>
              <a:spLocks noChangeArrowheads="1"/>
            </p:cNvSpPr>
            <p:nvPr/>
          </p:nvSpPr>
          <p:spPr bwMode="auto">
            <a:xfrm>
              <a:off x="3653" y="1689"/>
              <a:ext cx="24" cy="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57" name="Rectangle 76"/>
            <p:cNvSpPr>
              <a:spLocks noChangeArrowheads="1"/>
            </p:cNvSpPr>
            <p:nvPr/>
          </p:nvSpPr>
          <p:spPr bwMode="auto">
            <a:xfrm>
              <a:off x="3750" y="1689"/>
              <a:ext cx="23" cy="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58" name="Rectangle 77"/>
            <p:cNvSpPr>
              <a:spLocks noChangeArrowheads="1"/>
            </p:cNvSpPr>
            <p:nvPr/>
          </p:nvSpPr>
          <p:spPr bwMode="auto">
            <a:xfrm>
              <a:off x="3857" y="1689"/>
              <a:ext cx="37" cy="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59" name="Rectangle 78"/>
            <p:cNvSpPr>
              <a:spLocks noChangeArrowheads="1"/>
            </p:cNvSpPr>
            <p:nvPr/>
          </p:nvSpPr>
          <p:spPr bwMode="auto">
            <a:xfrm>
              <a:off x="3833" y="1689"/>
              <a:ext cx="17" cy="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60" name="Rectangle 79"/>
            <p:cNvSpPr>
              <a:spLocks noChangeArrowheads="1"/>
            </p:cNvSpPr>
            <p:nvPr/>
          </p:nvSpPr>
          <p:spPr bwMode="auto">
            <a:xfrm>
              <a:off x="3902" y="1689"/>
              <a:ext cx="17" cy="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61" name="Freeform 80"/>
            <p:cNvSpPr>
              <a:spLocks noChangeArrowheads="1"/>
            </p:cNvSpPr>
            <p:nvPr/>
          </p:nvSpPr>
          <p:spPr bwMode="auto">
            <a:xfrm>
              <a:off x="3888" y="1565"/>
              <a:ext cx="27" cy="20"/>
            </a:xfrm>
            <a:custGeom>
              <a:avLst/>
              <a:gdLst>
                <a:gd name="T0" fmla="*/ 21 w 55"/>
                <a:gd name="T1" fmla="*/ 0 h 42"/>
                <a:gd name="T2" fmla="*/ 13 w 55"/>
                <a:gd name="T3" fmla="*/ 8 h 42"/>
                <a:gd name="T4" fmla="*/ 7 w 55"/>
                <a:gd name="T5" fmla="*/ 19 h 42"/>
                <a:gd name="T6" fmla="*/ 2 w 55"/>
                <a:gd name="T7" fmla="*/ 30 h 42"/>
                <a:gd name="T8" fmla="*/ 0 w 55"/>
                <a:gd name="T9" fmla="*/ 42 h 42"/>
                <a:gd name="T10" fmla="*/ 55 w 55"/>
                <a:gd name="T11" fmla="*/ 42 h 42"/>
                <a:gd name="T12" fmla="*/ 21 w 55"/>
                <a:gd name="T1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42">
                  <a:moveTo>
                    <a:pt x="21" y="0"/>
                  </a:moveTo>
                  <a:lnTo>
                    <a:pt x="13" y="8"/>
                  </a:lnTo>
                  <a:lnTo>
                    <a:pt x="7" y="19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55" y="4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2" name="Freeform 81"/>
            <p:cNvSpPr>
              <a:spLocks noChangeArrowheads="1"/>
            </p:cNvSpPr>
            <p:nvPr/>
          </p:nvSpPr>
          <p:spPr bwMode="auto">
            <a:xfrm>
              <a:off x="3925" y="1565"/>
              <a:ext cx="28" cy="20"/>
            </a:xfrm>
            <a:custGeom>
              <a:avLst/>
              <a:gdLst>
                <a:gd name="T0" fmla="*/ 33 w 55"/>
                <a:gd name="T1" fmla="*/ 0 h 42"/>
                <a:gd name="T2" fmla="*/ 41 w 55"/>
                <a:gd name="T3" fmla="*/ 8 h 42"/>
                <a:gd name="T4" fmla="*/ 48 w 55"/>
                <a:gd name="T5" fmla="*/ 19 h 42"/>
                <a:gd name="T6" fmla="*/ 53 w 55"/>
                <a:gd name="T7" fmla="*/ 30 h 42"/>
                <a:gd name="T8" fmla="*/ 55 w 55"/>
                <a:gd name="T9" fmla="*/ 42 h 42"/>
                <a:gd name="T10" fmla="*/ 0 w 55"/>
                <a:gd name="T11" fmla="*/ 42 h 42"/>
                <a:gd name="T12" fmla="*/ 33 w 55"/>
                <a:gd name="T1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" h="42">
                  <a:moveTo>
                    <a:pt x="33" y="0"/>
                  </a:moveTo>
                  <a:lnTo>
                    <a:pt x="41" y="8"/>
                  </a:lnTo>
                  <a:lnTo>
                    <a:pt x="48" y="19"/>
                  </a:lnTo>
                  <a:lnTo>
                    <a:pt x="53" y="30"/>
                  </a:lnTo>
                  <a:lnTo>
                    <a:pt x="55" y="42"/>
                  </a:lnTo>
                  <a:lnTo>
                    <a:pt x="0" y="4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3" name="Freeform 82"/>
            <p:cNvSpPr>
              <a:spLocks noChangeArrowheads="1"/>
            </p:cNvSpPr>
            <p:nvPr/>
          </p:nvSpPr>
          <p:spPr bwMode="auto">
            <a:xfrm>
              <a:off x="3904" y="1554"/>
              <a:ext cx="32" cy="27"/>
            </a:xfrm>
            <a:custGeom>
              <a:avLst/>
              <a:gdLst>
                <a:gd name="T0" fmla="*/ 33 w 66"/>
                <a:gd name="T1" fmla="*/ 53 h 53"/>
                <a:gd name="T2" fmla="*/ 66 w 66"/>
                <a:gd name="T3" fmla="*/ 12 h 53"/>
                <a:gd name="T4" fmla="*/ 59 w 66"/>
                <a:gd name="T5" fmla="*/ 7 h 53"/>
                <a:gd name="T6" fmla="*/ 52 w 66"/>
                <a:gd name="T7" fmla="*/ 4 h 53"/>
                <a:gd name="T8" fmla="*/ 43 w 66"/>
                <a:gd name="T9" fmla="*/ 2 h 53"/>
                <a:gd name="T10" fmla="*/ 34 w 66"/>
                <a:gd name="T11" fmla="*/ 0 h 53"/>
                <a:gd name="T12" fmla="*/ 25 w 66"/>
                <a:gd name="T13" fmla="*/ 2 h 53"/>
                <a:gd name="T14" fmla="*/ 15 w 66"/>
                <a:gd name="T15" fmla="*/ 4 h 53"/>
                <a:gd name="T16" fmla="*/ 7 w 66"/>
                <a:gd name="T17" fmla="*/ 7 h 53"/>
                <a:gd name="T18" fmla="*/ 0 w 66"/>
                <a:gd name="T19" fmla="*/ 12 h 53"/>
                <a:gd name="T20" fmla="*/ 33 w 66"/>
                <a:gd name="T21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53">
                  <a:moveTo>
                    <a:pt x="33" y="53"/>
                  </a:moveTo>
                  <a:lnTo>
                    <a:pt x="66" y="12"/>
                  </a:lnTo>
                  <a:lnTo>
                    <a:pt x="59" y="7"/>
                  </a:lnTo>
                  <a:lnTo>
                    <a:pt x="52" y="4"/>
                  </a:lnTo>
                  <a:lnTo>
                    <a:pt x="43" y="2"/>
                  </a:lnTo>
                  <a:lnTo>
                    <a:pt x="34" y="0"/>
                  </a:lnTo>
                  <a:lnTo>
                    <a:pt x="25" y="2"/>
                  </a:lnTo>
                  <a:lnTo>
                    <a:pt x="15" y="4"/>
                  </a:lnTo>
                  <a:lnTo>
                    <a:pt x="7" y="7"/>
                  </a:lnTo>
                  <a:lnTo>
                    <a:pt x="0" y="12"/>
                  </a:lnTo>
                  <a:lnTo>
                    <a:pt x="33" y="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4" name="Freeform 83"/>
            <p:cNvSpPr>
              <a:spLocks noChangeArrowheads="1"/>
            </p:cNvSpPr>
            <p:nvPr/>
          </p:nvSpPr>
          <p:spPr bwMode="auto">
            <a:xfrm>
              <a:off x="3924" y="1578"/>
              <a:ext cx="174" cy="87"/>
            </a:xfrm>
            <a:custGeom>
              <a:avLst/>
              <a:gdLst>
                <a:gd name="T0" fmla="*/ 1 w 348"/>
                <a:gd name="T1" fmla="*/ 136 h 174"/>
                <a:gd name="T2" fmla="*/ 88 w 348"/>
                <a:gd name="T3" fmla="*/ 0 h 174"/>
                <a:gd name="T4" fmla="*/ 122 w 348"/>
                <a:gd name="T5" fmla="*/ 0 h 174"/>
                <a:gd name="T6" fmla="*/ 35 w 348"/>
                <a:gd name="T7" fmla="*/ 136 h 174"/>
                <a:gd name="T8" fmla="*/ 171 w 348"/>
                <a:gd name="T9" fmla="*/ 136 h 174"/>
                <a:gd name="T10" fmla="*/ 259 w 348"/>
                <a:gd name="T11" fmla="*/ 0 h 174"/>
                <a:gd name="T12" fmla="*/ 348 w 348"/>
                <a:gd name="T13" fmla="*/ 136 h 174"/>
                <a:gd name="T14" fmla="*/ 340 w 348"/>
                <a:gd name="T15" fmla="*/ 174 h 174"/>
                <a:gd name="T16" fmla="*/ 259 w 348"/>
                <a:gd name="T17" fmla="*/ 50 h 174"/>
                <a:gd name="T18" fmla="*/ 179 w 348"/>
                <a:gd name="T19" fmla="*/ 174 h 174"/>
                <a:gd name="T20" fmla="*/ 9 w 348"/>
                <a:gd name="T21" fmla="*/ 174 h 174"/>
                <a:gd name="T22" fmla="*/ 0 w 348"/>
                <a:gd name="T23" fmla="*/ 136 h 174"/>
                <a:gd name="T24" fmla="*/ 1 w 348"/>
                <a:gd name="T25" fmla="*/ 13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8" h="174">
                  <a:moveTo>
                    <a:pt x="1" y="136"/>
                  </a:moveTo>
                  <a:lnTo>
                    <a:pt x="88" y="0"/>
                  </a:lnTo>
                  <a:lnTo>
                    <a:pt x="122" y="0"/>
                  </a:lnTo>
                  <a:lnTo>
                    <a:pt x="35" y="136"/>
                  </a:lnTo>
                  <a:lnTo>
                    <a:pt x="171" y="136"/>
                  </a:lnTo>
                  <a:lnTo>
                    <a:pt x="259" y="0"/>
                  </a:lnTo>
                  <a:lnTo>
                    <a:pt x="348" y="136"/>
                  </a:lnTo>
                  <a:lnTo>
                    <a:pt x="340" y="174"/>
                  </a:lnTo>
                  <a:lnTo>
                    <a:pt x="259" y="50"/>
                  </a:lnTo>
                  <a:lnTo>
                    <a:pt x="179" y="174"/>
                  </a:lnTo>
                  <a:lnTo>
                    <a:pt x="9" y="174"/>
                  </a:lnTo>
                  <a:lnTo>
                    <a:pt x="0" y="136"/>
                  </a:lnTo>
                  <a:lnTo>
                    <a:pt x="1" y="1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5" name="Rectangle 84"/>
            <p:cNvSpPr>
              <a:spLocks noChangeArrowheads="1"/>
            </p:cNvSpPr>
            <p:nvPr/>
          </p:nvSpPr>
          <p:spPr bwMode="auto">
            <a:xfrm>
              <a:off x="4038" y="1789"/>
              <a:ext cx="69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66" name="Rectangle 85"/>
            <p:cNvSpPr>
              <a:spLocks noChangeArrowheads="1"/>
            </p:cNvSpPr>
            <p:nvPr/>
          </p:nvSpPr>
          <p:spPr bwMode="auto">
            <a:xfrm>
              <a:off x="4015" y="1762"/>
              <a:ext cx="69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67" name="Freeform 86"/>
            <p:cNvSpPr>
              <a:spLocks noChangeArrowheads="1"/>
            </p:cNvSpPr>
            <p:nvPr/>
          </p:nvSpPr>
          <p:spPr bwMode="auto">
            <a:xfrm>
              <a:off x="4014" y="1604"/>
              <a:ext cx="80" cy="61"/>
            </a:xfrm>
            <a:custGeom>
              <a:avLst/>
              <a:gdLst>
                <a:gd name="T0" fmla="*/ 161 w 161"/>
                <a:gd name="T1" fmla="*/ 124 h 124"/>
                <a:gd name="T2" fmla="*/ 80 w 161"/>
                <a:gd name="T3" fmla="*/ 0 h 124"/>
                <a:gd name="T4" fmla="*/ 0 w 161"/>
                <a:gd name="T5" fmla="*/ 124 h 124"/>
                <a:gd name="T6" fmla="*/ 161 w 161"/>
                <a:gd name="T7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1" h="124">
                  <a:moveTo>
                    <a:pt x="161" y="124"/>
                  </a:moveTo>
                  <a:lnTo>
                    <a:pt x="80" y="0"/>
                  </a:lnTo>
                  <a:lnTo>
                    <a:pt x="0" y="124"/>
                  </a:lnTo>
                  <a:lnTo>
                    <a:pt x="161" y="124"/>
                  </a:lnTo>
                  <a:close/>
                </a:path>
              </a:pathLst>
            </a:cu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68" name="Rectangle 87"/>
            <p:cNvSpPr>
              <a:spLocks noChangeArrowheads="1"/>
            </p:cNvSpPr>
            <p:nvPr/>
          </p:nvSpPr>
          <p:spPr bwMode="auto">
            <a:xfrm>
              <a:off x="4076" y="1665"/>
              <a:ext cx="9" cy="92"/>
            </a:xfrm>
            <a:prstGeom prst="rect">
              <a:avLst/>
            </a:pr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69" name="Freeform 88"/>
            <p:cNvSpPr>
              <a:spLocks noChangeArrowheads="1"/>
            </p:cNvSpPr>
            <p:nvPr/>
          </p:nvSpPr>
          <p:spPr bwMode="auto">
            <a:xfrm>
              <a:off x="3942" y="1578"/>
              <a:ext cx="111" cy="68"/>
            </a:xfrm>
            <a:custGeom>
              <a:avLst/>
              <a:gdLst>
                <a:gd name="T0" fmla="*/ 87 w 224"/>
                <a:gd name="T1" fmla="*/ 0 h 136"/>
                <a:gd name="T2" fmla="*/ 0 w 224"/>
                <a:gd name="T3" fmla="*/ 136 h 136"/>
                <a:gd name="T4" fmla="*/ 136 w 224"/>
                <a:gd name="T5" fmla="*/ 136 h 136"/>
                <a:gd name="T6" fmla="*/ 224 w 224"/>
                <a:gd name="T7" fmla="*/ 0 h 136"/>
                <a:gd name="T8" fmla="*/ 87 w 224"/>
                <a:gd name="T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136">
                  <a:moveTo>
                    <a:pt x="87" y="0"/>
                  </a:moveTo>
                  <a:lnTo>
                    <a:pt x="0" y="136"/>
                  </a:lnTo>
                  <a:lnTo>
                    <a:pt x="136" y="136"/>
                  </a:lnTo>
                  <a:lnTo>
                    <a:pt x="224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0" name="Rectangle 89"/>
            <p:cNvSpPr>
              <a:spLocks noChangeArrowheads="1"/>
            </p:cNvSpPr>
            <p:nvPr/>
          </p:nvSpPr>
          <p:spPr bwMode="auto">
            <a:xfrm>
              <a:off x="4011" y="1665"/>
              <a:ext cx="15" cy="92"/>
            </a:xfrm>
            <a:prstGeom prst="rect">
              <a:avLst/>
            </a:pr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71" name="Rectangle 90"/>
            <p:cNvSpPr>
              <a:spLocks noChangeArrowheads="1"/>
            </p:cNvSpPr>
            <p:nvPr/>
          </p:nvSpPr>
          <p:spPr bwMode="auto">
            <a:xfrm>
              <a:off x="3937" y="1665"/>
              <a:ext cx="15" cy="92"/>
            </a:xfrm>
            <a:prstGeom prst="rect">
              <a:avLst/>
            </a:pr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0572" name="Freeform 91"/>
            <p:cNvSpPr>
              <a:spLocks noChangeArrowheads="1"/>
            </p:cNvSpPr>
            <p:nvPr/>
          </p:nvSpPr>
          <p:spPr bwMode="auto">
            <a:xfrm>
              <a:off x="2830" y="1813"/>
              <a:ext cx="442" cy="221"/>
            </a:xfrm>
            <a:custGeom>
              <a:avLst/>
              <a:gdLst>
                <a:gd name="T0" fmla="*/ 646 w 882"/>
                <a:gd name="T1" fmla="*/ 4 h 442"/>
                <a:gd name="T2" fmla="*/ 683 w 882"/>
                <a:gd name="T3" fmla="*/ 23 h 442"/>
                <a:gd name="T4" fmla="*/ 706 w 882"/>
                <a:gd name="T5" fmla="*/ 52 h 442"/>
                <a:gd name="T6" fmla="*/ 682 w 882"/>
                <a:gd name="T7" fmla="*/ 80 h 442"/>
                <a:gd name="T8" fmla="*/ 613 w 882"/>
                <a:gd name="T9" fmla="*/ 96 h 442"/>
                <a:gd name="T10" fmla="*/ 555 w 882"/>
                <a:gd name="T11" fmla="*/ 104 h 442"/>
                <a:gd name="T12" fmla="*/ 493 w 882"/>
                <a:gd name="T13" fmla="*/ 111 h 442"/>
                <a:gd name="T14" fmla="*/ 427 w 882"/>
                <a:gd name="T15" fmla="*/ 118 h 442"/>
                <a:gd name="T16" fmla="*/ 361 w 882"/>
                <a:gd name="T17" fmla="*/ 126 h 442"/>
                <a:gd name="T18" fmla="*/ 295 w 882"/>
                <a:gd name="T19" fmla="*/ 135 h 442"/>
                <a:gd name="T20" fmla="*/ 232 w 882"/>
                <a:gd name="T21" fmla="*/ 146 h 442"/>
                <a:gd name="T22" fmla="*/ 172 w 882"/>
                <a:gd name="T23" fmla="*/ 161 h 442"/>
                <a:gd name="T24" fmla="*/ 116 w 882"/>
                <a:gd name="T25" fmla="*/ 181 h 442"/>
                <a:gd name="T26" fmla="*/ 69 w 882"/>
                <a:gd name="T27" fmla="*/ 207 h 442"/>
                <a:gd name="T28" fmla="*/ 32 w 882"/>
                <a:gd name="T29" fmla="*/ 241 h 442"/>
                <a:gd name="T30" fmla="*/ 8 w 882"/>
                <a:gd name="T31" fmla="*/ 278 h 442"/>
                <a:gd name="T32" fmla="*/ 0 w 882"/>
                <a:gd name="T33" fmla="*/ 317 h 442"/>
                <a:gd name="T34" fmla="*/ 10 w 882"/>
                <a:gd name="T35" fmla="*/ 356 h 442"/>
                <a:gd name="T36" fmla="*/ 41 w 882"/>
                <a:gd name="T37" fmla="*/ 393 h 442"/>
                <a:gd name="T38" fmla="*/ 98 w 882"/>
                <a:gd name="T39" fmla="*/ 427 h 442"/>
                <a:gd name="T40" fmla="*/ 151 w 882"/>
                <a:gd name="T41" fmla="*/ 442 h 442"/>
                <a:gd name="T42" fmla="*/ 196 w 882"/>
                <a:gd name="T43" fmla="*/ 442 h 442"/>
                <a:gd name="T44" fmla="*/ 256 w 882"/>
                <a:gd name="T45" fmla="*/ 442 h 442"/>
                <a:gd name="T46" fmla="*/ 323 w 882"/>
                <a:gd name="T47" fmla="*/ 442 h 442"/>
                <a:gd name="T48" fmla="*/ 392 w 882"/>
                <a:gd name="T49" fmla="*/ 442 h 442"/>
                <a:gd name="T50" fmla="*/ 454 w 882"/>
                <a:gd name="T51" fmla="*/ 442 h 442"/>
                <a:gd name="T52" fmla="*/ 502 w 882"/>
                <a:gd name="T53" fmla="*/ 442 h 442"/>
                <a:gd name="T54" fmla="*/ 530 w 882"/>
                <a:gd name="T55" fmla="*/ 442 h 442"/>
                <a:gd name="T56" fmla="*/ 505 w 882"/>
                <a:gd name="T57" fmla="*/ 436 h 442"/>
                <a:gd name="T58" fmla="*/ 437 w 882"/>
                <a:gd name="T59" fmla="*/ 422 h 442"/>
                <a:gd name="T60" fmla="*/ 363 w 882"/>
                <a:gd name="T61" fmla="*/ 404 h 442"/>
                <a:gd name="T62" fmla="*/ 293 w 882"/>
                <a:gd name="T63" fmla="*/ 381 h 442"/>
                <a:gd name="T64" fmla="*/ 234 w 882"/>
                <a:gd name="T65" fmla="*/ 353 h 442"/>
                <a:gd name="T66" fmla="*/ 194 w 882"/>
                <a:gd name="T67" fmla="*/ 321 h 442"/>
                <a:gd name="T68" fmla="*/ 180 w 882"/>
                <a:gd name="T69" fmla="*/ 284 h 442"/>
                <a:gd name="T70" fmla="*/ 202 w 882"/>
                <a:gd name="T71" fmla="*/ 241 h 442"/>
                <a:gd name="T72" fmla="*/ 247 w 882"/>
                <a:gd name="T73" fmla="*/ 207 h 442"/>
                <a:gd name="T74" fmla="*/ 302 w 882"/>
                <a:gd name="T75" fmla="*/ 191 h 442"/>
                <a:gd name="T76" fmla="*/ 373 w 882"/>
                <a:gd name="T77" fmla="*/ 180 h 442"/>
                <a:gd name="T78" fmla="*/ 456 w 882"/>
                <a:gd name="T79" fmla="*/ 170 h 442"/>
                <a:gd name="T80" fmla="*/ 545 w 882"/>
                <a:gd name="T81" fmla="*/ 162 h 442"/>
                <a:gd name="T82" fmla="*/ 631 w 882"/>
                <a:gd name="T83" fmla="*/ 153 h 442"/>
                <a:gd name="T84" fmla="*/ 712 w 882"/>
                <a:gd name="T85" fmla="*/ 142 h 442"/>
                <a:gd name="T86" fmla="*/ 778 w 882"/>
                <a:gd name="T87" fmla="*/ 124 h 442"/>
                <a:gd name="T88" fmla="*/ 843 w 882"/>
                <a:gd name="T89" fmla="*/ 92 h 442"/>
                <a:gd name="T90" fmla="*/ 880 w 882"/>
                <a:gd name="T91" fmla="*/ 53 h 442"/>
                <a:gd name="T92" fmla="*/ 880 w 882"/>
                <a:gd name="T93" fmla="*/ 23 h 442"/>
                <a:gd name="T94" fmla="*/ 866 w 882"/>
                <a:gd name="T95" fmla="*/ 5 h 442"/>
                <a:gd name="T96" fmla="*/ 632 w 882"/>
                <a:gd name="T97" fmla="*/ 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82" h="442">
                  <a:moveTo>
                    <a:pt x="632" y="0"/>
                  </a:moveTo>
                  <a:lnTo>
                    <a:pt x="646" y="4"/>
                  </a:lnTo>
                  <a:lnTo>
                    <a:pt x="665" y="12"/>
                  </a:lnTo>
                  <a:lnTo>
                    <a:pt x="683" y="23"/>
                  </a:lnTo>
                  <a:lnTo>
                    <a:pt x="699" y="37"/>
                  </a:lnTo>
                  <a:lnTo>
                    <a:pt x="706" y="52"/>
                  </a:lnTo>
                  <a:lnTo>
                    <a:pt x="703" y="67"/>
                  </a:lnTo>
                  <a:lnTo>
                    <a:pt x="682" y="80"/>
                  </a:lnTo>
                  <a:lnTo>
                    <a:pt x="641" y="91"/>
                  </a:lnTo>
                  <a:lnTo>
                    <a:pt x="613" y="96"/>
                  </a:lnTo>
                  <a:lnTo>
                    <a:pt x="585" y="99"/>
                  </a:lnTo>
                  <a:lnTo>
                    <a:pt x="555" y="104"/>
                  </a:lnTo>
                  <a:lnTo>
                    <a:pt x="524" y="107"/>
                  </a:lnTo>
                  <a:lnTo>
                    <a:pt x="493" y="111"/>
                  </a:lnTo>
                  <a:lnTo>
                    <a:pt x="460" y="114"/>
                  </a:lnTo>
                  <a:lnTo>
                    <a:pt x="427" y="118"/>
                  </a:lnTo>
                  <a:lnTo>
                    <a:pt x="394" y="121"/>
                  </a:lnTo>
                  <a:lnTo>
                    <a:pt x="361" y="126"/>
                  </a:lnTo>
                  <a:lnTo>
                    <a:pt x="328" y="130"/>
                  </a:lnTo>
                  <a:lnTo>
                    <a:pt x="295" y="135"/>
                  </a:lnTo>
                  <a:lnTo>
                    <a:pt x="263" y="141"/>
                  </a:lnTo>
                  <a:lnTo>
                    <a:pt x="232" y="146"/>
                  </a:lnTo>
                  <a:lnTo>
                    <a:pt x="200" y="153"/>
                  </a:lnTo>
                  <a:lnTo>
                    <a:pt x="172" y="161"/>
                  </a:lnTo>
                  <a:lnTo>
                    <a:pt x="143" y="170"/>
                  </a:lnTo>
                  <a:lnTo>
                    <a:pt x="116" y="181"/>
                  </a:lnTo>
                  <a:lnTo>
                    <a:pt x="91" y="194"/>
                  </a:lnTo>
                  <a:lnTo>
                    <a:pt x="69" y="207"/>
                  </a:lnTo>
                  <a:lnTo>
                    <a:pt x="48" y="223"/>
                  </a:lnTo>
                  <a:lnTo>
                    <a:pt x="32" y="241"/>
                  </a:lnTo>
                  <a:lnTo>
                    <a:pt x="18" y="259"/>
                  </a:lnTo>
                  <a:lnTo>
                    <a:pt x="8" y="278"/>
                  </a:lnTo>
                  <a:lnTo>
                    <a:pt x="1" y="297"/>
                  </a:lnTo>
                  <a:lnTo>
                    <a:pt x="0" y="317"/>
                  </a:lnTo>
                  <a:lnTo>
                    <a:pt x="2" y="336"/>
                  </a:lnTo>
                  <a:lnTo>
                    <a:pt x="10" y="356"/>
                  </a:lnTo>
                  <a:lnTo>
                    <a:pt x="23" y="374"/>
                  </a:lnTo>
                  <a:lnTo>
                    <a:pt x="41" y="393"/>
                  </a:lnTo>
                  <a:lnTo>
                    <a:pt x="67" y="411"/>
                  </a:lnTo>
                  <a:lnTo>
                    <a:pt x="98" y="427"/>
                  </a:lnTo>
                  <a:lnTo>
                    <a:pt x="136" y="442"/>
                  </a:lnTo>
                  <a:lnTo>
                    <a:pt x="151" y="442"/>
                  </a:lnTo>
                  <a:lnTo>
                    <a:pt x="170" y="442"/>
                  </a:lnTo>
                  <a:lnTo>
                    <a:pt x="196" y="442"/>
                  </a:lnTo>
                  <a:lnTo>
                    <a:pt x="223" y="442"/>
                  </a:lnTo>
                  <a:lnTo>
                    <a:pt x="256" y="442"/>
                  </a:lnTo>
                  <a:lnTo>
                    <a:pt x="288" y="442"/>
                  </a:lnTo>
                  <a:lnTo>
                    <a:pt x="323" y="442"/>
                  </a:lnTo>
                  <a:lnTo>
                    <a:pt x="357" y="442"/>
                  </a:lnTo>
                  <a:lnTo>
                    <a:pt x="392" y="442"/>
                  </a:lnTo>
                  <a:lnTo>
                    <a:pt x="424" y="442"/>
                  </a:lnTo>
                  <a:lnTo>
                    <a:pt x="454" y="442"/>
                  </a:lnTo>
                  <a:lnTo>
                    <a:pt x="480" y="442"/>
                  </a:lnTo>
                  <a:lnTo>
                    <a:pt x="502" y="442"/>
                  </a:lnTo>
                  <a:lnTo>
                    <a:pt x="518" y="442"/>
                  </a:lnTo>
                  <a:lnTo>
                    <a:pt x="530" y="442"/>
                  </a:lnTo>
                  <a:lnTo>
                    <a:pt x="533" y="442"/>
                  </a:lnTo>
                  <a:lnTo>
                    <a:pt x="505" y="436"/>
                  </a:lnTo>
                  <a:lnTo>
                    <a:pt x="471" y="429"/>
                  </a:lnTo>
                  <a:lnTo>
                    <a:pt x="437" y="422"/>
                  </a:lnTo>
                  <a:lnTo>
                    <a:pt x="400" y="413"/>
                  </a:lnTo>
                  <a:lnTo>
                    <a:pt x="363" y="404"/>
                  </a:lnTo>
                  <a:lnTo>
                    <a:pt x="327" y="393"/>
                  </a:lnTo>
                  <a:lnTo>
                    <a:pt x="293" y="381"/>
                  </a:lnTo>
                  <a:lnTo>
                    <a:pt x="262" y="367"/>
                  </a:lnTo>
                  <a:lnTo>
                    <a:pt x="234" y="353"/>
                  </a:lnTo>
                  <a:lnTo>
                    <a:pt x="211" y="338"/>
                  </a:lnTo>
                  <a:lnTo>
                    <a:pt x="194" y="321"/>
                  </a:lnTo>
                  <a:lnTo>
                    <a:pt x="182" y="303"/>
                  </a:lnTo>
                  <a:lnTo>
                    <a:pt x="180" y="284"/>
                  </a:lnTo>
                  <a:lnTo>
                    <a:pt x="185" y="264"/>
                  </a:lnTo>
                  <a:lnTo>
                    <a:pt x="202" y="241"/>
                  </a:lnTo>
                  <a:lnTo>
                    <a:pt x="228" y="218"/>
                  </a:lnTo>
                  <a:lnTo>
                    <a:pt x="247" y="207"/>
                  </a:lnTo>
                  <a:lnTo>
                    <a:pt x="272" y="198"/>
                  </a:lnTo>
                  <a:lnTo>
                    <a:pt x="302" y="191"/>
                  </a:lnTo>
                  <a:lnTo>
                    <a:pt x="335" y="184"/>
                  </a:lnTo>
                  <a:lnTo>
                    <a:pt x="373" y="180"/>
                  </a:lnTo>
                  <a:lnTo>
                    <a:pt x="414" y="174"/>
                  </a:lnTo>
                  <a:lnTo>
                    <a:pt x="456" y="170"/>
                  </a:lnTo>
                  <a:lnTo>
                    <a:pt x="500" y="166"/>
                  </a:lnTo>
                  <a:lnTo>
                    <a:pt x="545" y="162"/>
                  </a:lnTo>
                  <a:lnTo>
                    <a:pt x="589" y="158"/>
                  </a:lnTo>
                  <a:lnTo>
                    <a:pt x="631" y="153"/>
                  </a:lnTo>
                  <a:lnTo>
                    <a:pt x="673" y="147"/>
                  </a:lnTo>
                  <a:lnTo>
                    <a:pt x="712" y="142"/>
                  </a:lnTo>
                  <a:lnTo>
                    <a:pt x="747" y="134"/>
                  </a:lnTo>
                  <a:lnTo>
                    <a:pt x="778" y="124"/>
                  </a:lnTo>
                  <a:lnTo>
                    <a:pt x="804" y="114"/>
                  </a:lnTo>
                  <a:lnTo>
                    <a:pt x="843" y="92"/>
                  </a:lnTo>
                  <a:lnTo>
                    <a:pt x="868" y="72"/>
                  </a:lnTo>
                  <a:lnTo>
                    <a:pt x="880" y="53"/>
                  </a:lnTo>
                  <a:lnTo>
                    <a:pt x="882" y="37"/>
                  </a:lnTo>
                  <a:lnTo>
                    <a:pt x="880" y="23"/>
                  </a:lnTo>
                  <a:lnTo>
                    <a:pt x="873" y="13"/>
                  </a:lnTo>
                  <a:lnTo>
                    <a:pt x="866" y="5"/>
                  </a:lnTo>
                  <a:lnTo>
                    <a:pt x="861" y="0"/>
                  </a:lnTo>
                  <a:lnTo>
                    <a:pt x="6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3" name="Freeform 92"/>
            <p:cNvSpPr>
              <a:spLocks noChangeArrowheads="1"/>
            </p:cNvSpPr>
            <p:nvPr/>
          </p:nvSpPr>
          <p:spPr bwMode="auto">
            <a:xfrm>
              <a:off x="3389" y="1712"/>
              <a:ext cx="45" cy="170"/>
            </a:xfrm>
            <a:custGeom>
              <a:avLst/>
              <a:gdLst>
                <a:gd name="T0" fmla="*/ 7 w 91"/>
                <a:gd name="T1" fmla="*/ 338 h 338"/>
                <a:gd name="T2" fmla="*/ 4 w 91"/>
                <a:gd name="T3" fmla="*/ 338 h 338"/>
                <a:gd name="T4" fmla="*/ 0 w 91"/>
                <a:gd name="T5" fmla="*/ 335 h 338"/>
                <a:gd name="T6" fmla="*/ 4 w 91"/>
                <a:gd name="T7" fmla="*/ 145 h 338"/>
                <a:gd name="T8" fmla="*/ 5 w 91"/>
                <a:gd name="T9" fmla="*/ 7 h 338"/>
                <a:gd name="T10" fmla="*/ 3 w 91"/>
                <a:gd name="T11" fmla="*/ 4 h 338"/>
                <a:gd name="T12" fmla="*/ 3 w 91"/>
                <a:gd name="T13" fmla="*/ 2 h 338"/>
                <a:gd name="T14" fmla="*/ 59 w 91"/>
                <a:gd name="T15" fmla="*/ 0 h 338"/>
                <a:gd name="T16" fmla="*/ 66 w 91"/>
                <a:gd name="T17" fmla="*/ 7 h 338"/>
                <a:gd name="T18" fmla="*/ 67 w 91"/>
                <a:gd name="T19" fmla="*/ 10 h 338"/>
                <a:gd name="T20" fmla="*/ 65 w 91"/>
                <a:gd name="T21" fmla="*/ 10 h 338"/>
                <a:gd name="T22" fmla="*/ 91 w 91"/>
                <a:gd name="T23" fmla="*/ 335 h 338"/>
                <a:gd name="T24" fmla="*/ 87 w 91"/>
                <a:gd name="T25" fmla="*/ 335 h 338"/>
                <a:gd name="T26" fmla="*/ 82 w 91"/>
                <a:gd name="T27" fmla="*/ 332 h 338"/>
                <a:gd name="T28" fmla="*/ 58 w 91"/>
                <a:gd name="T29" fmla="*/ 11 h 338"/>
                <a:gd name="T30" fmla="*/ 15 w 91"/>
                <a:gd name="T31" fmla="*/ 13 h 338"/>
                <a:gd name="T32" fmla="*/ 7 w 91"/>
                <a:gd name="T33" fmla="*/ 338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1" h="338">
                  <a:moveTo>
                    <a:pt x="7" y="338"/>
                  </a:moveTo>
                  <a:lnTo>
                    <a:pt x="4" y="338"/>
                  </a:lnTo>
                  <a:lnTo>
                    <a:pt x="0" y="335"/>
                  </a:lnTo>
                  <a:lnTo>
                    <a:pt x="4" y="145"/>
                  </a:lnTo>
                  <a:lnTo>
                    <a:pt x="5" y="7"/>
                  </a:lnTo>
                  <a:lnTo>
                    <a:pt x="3" y="4"/>
                  </a:lnTo>
                  <a:lnTo>
                    <a:pt x="3" y="2"/>
                  </a:lnTo>
                  <a:lnTo>
                    <a:pt x="59" y="0"/>
                  </a:lnTo>
                  <a:lnTo>
                    <a:pt x="66" y="7"/>
                  </a:lnTo>
                  <a:lnTo>
                    <a:pt x="67" y="10"/>
                  </a:lnTo>
                  <a:lnTo>
                    <a:pt x="65" y="10"/>
                  </a:lnTo>
                  <a:lnTo>
                    <a:pt x="91" y="335"/>
                  </a:lnTo>
                  <a:lnTo>
                    <a:pt x="87" y="335"/>
                  </a:lnTo>
                  <a:lnTo>
                    <a:pt x="82" y="332"/>
                  </a:lnTo>
                  <a:lnTo>
                    <a:pt x="58" y="11"/>
                  </a:lnTo>
                  <a:lnTo>
                    <a:pt x="15" y="13"/>
                  </a:lnTo>
                  <a:lnTo>
                    <a:pt x="7" y="338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4" name="Freeform 93"/>
            <p:cNvSpPr>
              <a:spLocks noChangeArrowheads="1"/>
            </p:cNvSpPr>
            <p:nvPr/>
          </p:nvSpPr>
          <p:spPr bwMode="auto">
            <a:xfrm>
              <a:off x="3394" y="1726"/>
              <a:ext cx="26" cy="5"/>
            </a:xfrm>
            <a:custGeom>
              <a:avLst/>
              <a:gdLst>
                <a:gd name="T0" fmla="*/ 49 w 51"/>
                <a:gd name="T1" fmla="*/ 0 h 10"/>
                <a:gd name="T2" fmla="*/ 1 w 51"/>
                <a:gd name="T3" fmla="*/ 2 h 10"/>
                <a:gd name="T4" fmla="*/ 0 w 51"/>
                <a:gd name="T5" fmla="*/ 10 h 10"/>
                <a:gd name="T6" fmla="*/ 51 w 51"/>
                <a:gd name="T7" fmla="*/ 9 h 10"/>
                <a:gd name="T8" fmla="*/ 49 w 51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0">
                  <a:moveTo>
                    <a:pt x="49" y="0"/>
                  </a:moveTo>
                  <a:lnTo>
                    <a:pt x="1" y="2"/>
                  </a:lnTo>
                  <a:lnTo>
                    <a:pt x="0" y="10"/>
                  </a:lnTo>
                  <a:lnTo>
                    <a:pt x="51" y="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5" name="Freeform 94"/>
            <p:cNvSpPr>
              <a:spLocks noChangeArrowheads="1"/>
            </p:cNvSpPr>
            <p:nvPr/>
          </p:nvSpPr>
          <p:spPr bwMode="auto">
            <a:xfrm>
              <a:off x="3394" y="1748"/>
              <a:ext cx="27" cy="4"/>
            </a:xfrm>
            <a:custGeom>
              <a:avLst/>
              <a:gdLst>
                <a:gd name="T0" fmla="*/ 52 w 53"/>
                <a:gd name="T1" fmla="*/ 0 h 9"/>
                <a:gd name="T2" fmla="*/ 1 w 53"/>
                <a:gd name="T3" fmla="*/ 1 h 9"/>
                <a:gd name="T4" fmla="*/ 0 w 53"/>
                <a:gd name="T5" fmla="*/ 9 h 9"/>
                <a:gd name="T6" fmla="*/ 53 w 53"/>
                <a:gd name="T7" fmla="*/ 8 h 9"/>
                <a:gd name="T8" fmla="*/ 52 w 53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9">
                  <a:moveTo>
                    <a:pt x="52" y="0"/>
                  </a:moveTo>
                  <a:lnTo>
                    <a:pt x="1" y="1"/>
                  </a:lnTo>
                  <a:lnTo>
                    <a:pt x="0" y="9"/>
                  </a:lnTo>
                  <a:lnTo>
                    <a:pt x="53" y="8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6" name="Freeform 95"/>
            <p:cNvSpPr>
              <a:spLocks noChangeArrowheads="1"/>
            </p:cNvSpPr>
            <p:nvPr/>
          </p:nvSpPr>
          <p:spPr bwMode="auto">
            <a:xfrm>
              <a:off x="3394" y="1742"/>
              <a:ext cx="27" cy="3"/>
            </a:xfrm>
            <a:custGeom>
              <a:avLst/>
              <a:gdLst>
                <a:gd name="T0" fmla="*/ 52 w 53"/>
                <a:gd name="T1" fmla="*/ 0 h 4"/>
                <a:gd name="T2" fmla="*/ 1 w 53"/>
                <a:gd name="T3" fmla="*/ 1 h 4"/>
                <a:gd name="T4" fmla="*/ 0 w 53"/>
                <a:gd name="T5" fmla="*/ 4 h 4"/>
                <a:gd name="T6" fmla="*/ 53 w 53"/>
                <a:gd name="T7" fmla="*/ 3 h 4"/>
                <a:gd name="T8" fmla="*/ 52 w 53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">
                  <a:moveTo>
                    <a:pt x="52" y="0"/>
                  </a:moveTo>
                  <a:lnTo>
                    <a:pt x="1" y="1"/>
                  </a:lnTo>
                  <a:lnTo>
                    <a:pt x="0" y="4"/>
                  </a:lnTo>
                  <a:lnTo>
                    <a:pt x="53" y="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7" name="Freeform 96"/>
            <p:cNvSpPr>
              <a:spLocks noChangeArrowheads="1"/>
            </p:cNvSpPr>
            <p:nvPr/>
          </p:nvSpPr>
          <p:spPr bwMode="auto">
            <a:xfrm>
              <a:off x="3394" y="1772"/>
              <a:ext cx="29" cy="5"/>
            </a:xfrm>
            <a:custGeom>
              <a:avLst/>
              <a:gdLst>
                <a:gd name="T0" fmla="*/ 57 w 58"/>
                <a:gd name="T1" fmla="*/ 0 h 10"/>
                <a:gd name="T2" fmla="*/ 1 w 58"/>
                <a:gd name="T3" fmla="*/ 2 h 10"/>
                <a:gd name="T4" fmla="*/ 0 w 58"/>
                <a:gd name="T5" fmla="*/ 10 h 10"/>
                <a:gd name="T6" fmla="*/ 58 w 58"/>
                <a:gd name="T7" fmla="*/ 8 h 10"/>
                <a:gd name="T8" fmla="*/ 57 w 5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0">
                  <a:moveTo>
                    <a:pt x="57" y="0"/>
                  </a:moveTo>
                  <a:lnTo>
                    <a:pt x="1" y="2"/>
                  </a:lnTo>
                  <a:lnTo>
                    <a:pt x="0" y="10"/>
                  </a:lnTo>
                  <a:lnTo>
                    <a:pt x="58" y="8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8" name="Freeform 97"/>
            <p:cNvSpPr>
              <a:spLocks noChangeArrowheads="1"/>
            </p:cNvSpPr>
            <p:nvPr/>
          </p:nvSpPr>
          <p:spPr bwMode="auto">
            <a:xfrm>
              <a:off x="3394" y="1767"/>
              <a:ext cx="29" cy="3"/>
            </a:xfrm>
            <a:custGeom>
              <a:avLst/>
              <a:gdLst>
                <a:gd name="T0" fmla="*/ 57 w 57"/>
                <a:gd name="T1" fmla="*/ 0 h 6"/>
                <a:gd name="T2" fmla="*/ 1 w 57"/>
                <a:gd name="T3" fmla="*/ 2 h 6"/>
                <a:gd name="T4" fmla="*/ 0 w 57"/>
                <a:gd name="T5" fmla="*/ 6 h 6"/>
                <a:gd name="T6" fmla="*/ 57 w 57"/>
                <a:gd name="T7" fmla="*/ 4 h 6"/>
                <a:gd name="T8" fmla="*/ 57 w 57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">
                  <a:moveTo>
                    <a:pt x="57" y="0"/>
                  </a:moveTo>
                  <a:lnTo>
                    <a:pt x="1" y="2"/>
                  </a:lnTo>
                  <a:lnTo>
                    <a:pt x="0" y="6"/>
                  </a:lnTo>
                  <a:lnTo>
                    <a:pt x="57" y="4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79" name="Freeform 98"/>
            <p:cNvSpPr>
              <a:spLocks noChangeArrowheads="1"/>
            </p:cNvSpPr>
            <p:nvPr/>
          </p:nvSpPr>
          <p:spPr bwMode="auto">
            <a:xfrm>
              <a:off x="2528" y="1473"/>
              <a:ext cx="304" cy="444"/>
            </a:xfrm>
            <a:custGeom>
              <a:avLst/>
              <a:gdLst>
                <a:gd name="T0" fmla="*/ 555 w 607"/>
                <a:gd name="T1" fmla="*/ 391 h 888"/>
                <a:gd name="T2" fmla="*/ 469 w 607"/>
                <a:gd name="T3" fmla="*/ 434 h 888"/>
                <a:gd name="T4" fmla="*/ 390 w 607"/>
                <a:gd name="T5" fmla="*/ 553 h 888"/>
                <a:gd name="T6" fmla="*/ 345 w 607"/>
                <a:gd name="T7" fmla="*/ 800 h 888"/>
                <a:gd name="T8" fmla="*/ 308 w 607"/>
                <a:gd name="T9" fmla="*/ 818 h 888"/>
                <a:gd name="T10" fmla="*/ 299 w 607"/>
                <a:gd name="T11" fmla="*/ 663 h 888"/>
                <a:gd name="T12" fmla="*/ 243 w 607"/>
                <a:gd name="T13" fmla="*/ 506 h 888"/>
                <a:gd name="T14" fmla="*/ 108 w 607"/>
                <a:gd name="T15" fmla="*/ 376 h 888"/>
                <a:gd name="T16" fmla="*/ 23 w 607"/>
                <a:gd name="T17" fmla="*/ 336 h 888"/>
                <a:gd name="T18" fmla="*/ 91 w 607"/>
                <a:gd name="T19" fmla="*/ 359 h 888"/>
                <a:gd name="T20" fmla="*/ 173 w 607"/>
                <a:gd name="T21" fmla="*/ 409 h 888"/>
                <a:gd name="T22" fmla="*/ 254 w 607"/>
                <a:gd name="T23" fmla="*/ 498 h 888"/>
                <a:gd name="T24" fmla="*/ 282 w 607"/>
                <a:gd name="T25" fmla="*/ 534 h 888"/>
                <a:gd name="T26" fmla="*/ 266 w 607"/>
                <a:gd name="T27" fmla="*/ 437 h 888"/>
                <a:gd name="T28" fmla="*/ 229 w 607"/>
                <a:gd name="T29" fmla="*/ 306 h 888"/>
                <a:gd name="T30" fmla="*/ 153 w 607"/>
                <a:gd name="T31" fmla="*/ 160 h 888"/>
                <a:gd name="T32" fmla="*/ 141 w 607"/>
                <a:gd name="T33" fmla="*/ 131 h 888"/>
                <a:gd name="T34" fmla="*/ 196 w 607"/>
                <a:gd name="T35" fmla="*/ 217 h 888"/>
                <a:gd name="T36" fmla="*/ 212 w 607"/>
                <a:gd name="T37" fmla="*/ 208 h 888"/>
                <a:gd name="T38" fmla="*/ 188 w 607"/>
                <a:gd name="T39" fmla="*/ 83 h 888"/>
                <a:gd name="T40" fmla="*/ 189 w 607"/>
                <a:gd name="T41" fmla="*/ 74 h 888"/>
                <a:gd name="T42" fmla="*/ 219 w 607"/>
                <a:gd name="T43" fmla="*/ 192 h 888"/>
                <a:gd name="T44" fmla="*/ 247 w 607"/>
                <a:gd name="T45" fmla="*/ 315 h 888"/>
                <a:gd name="T46" fmla="*/ 309 w 607"/>
                <a:gd name="T47" fmla="*/ 529 h 888"/>
                <a:gd name="T48" fmla="*/ 342 w 607"/>
                <a:gd name="T49" fmla="*/ 581 h 888"/>
                <a:gd name="T50" fmla="*/ 365 w 607"/>
                <a:gd name="T51" fmla="*/ 387 h 888"/>
                <a:gd name="T52" fmla="*/ 332 w 607"/>
                <a:gd name="T53" fmla="*/ 168 h 888"/>
                <a:gd name="T54" fmla="*/ 290 w 607"/>
                <a:gd name="T55" fmla="*/ 35 h 888"/>
                <a:gd name="T56" fmla="*/ 294 w 607"/>
                <a:gd name="T57" fmla="*/ 39 h 888"/>
                <a:gd name="T58" fmla="*/ 350 w 607"/>
                <a:gd name="T59" fmla="*/ 200 h 888"/>
                <a:gd name="T60" fmla="*/ 390 w 607"/>
                <a:gd name="T61" fmla="*/ 236 h 888"/>
                <a:gd name="T62" fmla="*/ 459 w 607"/>
                <a:gd name="T63" fmla="*/ 116 h 888"/>
                <a:gd name="T64" fmla="*/ 462 w 607"/>
                <a:gd name="T65" fmla="*/ 116 h 888"/>
                <a:gd name="T66" fmla="*/ 391 w 607"/>
                <a:gd name="T67" fmla="*/ 261 h 888"/>
                <a:gd name="T68" fmla="*/ 378 w 607"/>
                <a:gd name="T69" fmla="*/ 364 h 888"/>
                <a:gd name="T70" fmla="*/ 428 w 607"/>
                <a:gd name="T71" fmla="*/ 366 h 888"/>
                <a:gd name="T72" fmla="*/ 501 w 607"/>
                <a:gd name="T73" fmla="*/ 214 h 888"/>
                <a:gd name="T74" fmla="*/ 512 w 607"/>
                <a:gd name="T75" fmla="*/ 172 h 888"/>
                <a:gd name="T76" fmla="*/ 525 w 607"/>
                <a:gd name="T77" fmla="*/ 226 h 888"/>
                <a:gd name="T78" fmla="*/ 562 w 607"/>
                <a:gd name="T79" fmla="*/ 145 h 888"/>
                <a:gd name="T80" fmla="*/ 566 w 607"/>
                <a:gd name="T81" fmla="*/ 149 h 888"/>
                <a:gd name="T82" fmla="*/ 529 w 607"/>
                <a:gd name="T83" fmla="*/ 235 h 888"/>
                <a:gd name="T84" fmla="*/ 482 w 607"/>
                <a:gd name="T85" fmla="*/ 302 h 888"/>
                <a:gd name="T86" fmla="*/ 448 w 607"/>
                <a:gd name="T87" fmla="*/ 362 h 888"/>
                <a:gd name="T88" fmla="*/ 415 w 607"/>
                <a:gd name="T89" fmla="*/ 398 h 888"/>
                <a:gd name="T90" fmla="*/ 381 w 607"/>
                <a:gd name="T91" fmla="*/ 464 h 888"/>
                <a:gd name="T92" fmla="*/ 387 w 607"/>
                <a:gd name="T93" fmla="*/ 503 h 888"/>
                <a:gd name="T94" fmla="*/ 434 w 607"/>
                <a:gd name="T95" fmla="*/ 440 h 888"/>
                <a:gd name="T96" fmla="*/ 475 w 607"/>
                <a:gd name="T97" fmla="*/ 380 h 888"/>
                <a:gd name="T98" fmla="*/ 478 w 607"/>
                <a:gd name="T99" fmla="*/ 388 h 888"/>
                <a:gd name="T100" fmla="*/ 502 w 607"/>
                <a:gd name="T101" fmla="*/ 398 h 888"/>
                <a:gd name="T102" fmla="*/ 577 w 607"/>
                <a:gd name="T103" fmla="*/ 38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07" h="888">
                  <a:moveTo>
                    <a:pt x="607" y="380"/>
                  </a:moveTo>
                  <a:lnTo>
                    <a:pt x="592" y="383"/>
                  </a:lnTo>
                  <a:lnTo>
                    <a:pt x="575" y="388"/>
                  </a:lnTo>
                  <a:lnTo>
                    <a:pt x="555" y="391"/>
                  </a:lnTo>
                  <a:lnTo>
                    <a:pt x="535" y="398"/>
                  </a:lnTo>
                  <a:lnTo>
                    <a:pt x="514" y="406"/>
                  </a:lnTo>
                  <a:lnTo>
                    <a:pt x="492" y="418"/>
                  </a:lnTo>
                  <a:lnTo>
                    <a:pt x="469" y="434"/>
                  </a:lnTo>
                  <a:lnTo>
                    <a:pt x="447" y="455"/>
                  </a:lnTo>
                  <a:lnTo>
                    <a:pt x="426" y="480"/>
                  </a:lnTo>
                  <a:lnTo>
                    <a:pt x="407" y="513"/>
                  </a:lnTo>
                  <a:lnTo>
                    <a:pt x="390" y="553"/>
                  </a:lnTo>
                  <a:lnTo>
                    <a:pt x="373" y="601"/>
                  </a:lnTo>
                  <a:lnTo>
                    <a:pt x="361" y="657"/>
                  </a:lnTo>
                  <a:lnTo>
                    <a:pt x="350" y="724"/>
                  </a:lnTo>
                  <a:lnTo>
                    <a:pt x="345" y="800"/>
                  </a:lnTo>
                  <a:lnTo>
                    <a:pt x="342" y="888"/>
                  </a:lnTo>
                  <a:lnTo>
                    <a:pt x="308" y="888"/>
                  </a:lnTo>
                  <a:lnTo>
                    <a:pt x="308" y="855"/>
                  </a:lnTo>
                  <a:lnTo>
                    <a:pt x="308" y="818"/>
                  </a:lnTo>
                  <a:lnTo>
                    <a:pt x="308" y="781"/>
                  </a:lnTo>
                  <a:lnTo>
                    <a:pt x="307" y="742"/>
                  </a:lnTo>
                  <a:lnTo>
                    <a:pt x="303" y="703"/>
                  </a:lnTo>
                  <a:lnTo>
                    <a:pt x="299" y="663"/>
                  </a:lnTo>
                  <a:lnTo>
                    <a:pt x="290" y="623"/>
                  </a:lnTo>
                  <a:lnTo>
                    <a:pt x="279" y="582"/>
                  </a:lnTo>
                  <a:lnTo>
                    <a:pt x="264" y="543"/>
                  </a:lnTo>
                  <a:lnTo>
                    <a:pt x="243" y="506"/>
                  </a:lnTo>
                  <a:lnTo>
                    <a:pt x="219" y="471"/>
                  </a:lnTo>
                  <a:lnTo>
                    <a:pt x="189" y="436"/>
                  </a:lnTo>
                  <a:lnTo>
                    <a:pt x="152" y="405"/>
                  </a:lnTo>
                  <a:lnTo>
                    <a:pt x="108" y="376"/>
                  </a:lnTo>
                  <a:lnTo>
                    <a:pt x="59" y="351"/>
                  </a:lnTo>
                  <a:lnTo>
                    <a:pt x="0" y="330"/>
                  </a:lnTo>
                  <a:lnTo>
                    <a:pt x="11" y="333"/>
                  </a:lnTo>
                  <a:lnTo>
                    <a:pt x="23" y="336"/>
                  </a:lnTo>
                  <a:lnTo>
                    <a:pt x="37" y="340"/>
                  </a:lnTo>
                  <a:lnTo>
                    <a:pt x="54" y="344"/>
                  </a:lnTo>
                  <a:lnTo>
                    <a:pt x="72" y="351"/>
                  </a:lnTo>
                  <a:lnTo>
                    <a:pt x="91" y="359"/>
                  </a:lnTo>
                  <a:lnTo>
                    <a:pt x="111" y="368"/>
                  </a:lnTo>
                  <a:lnTo>
                    <a:pt x="131" y="379"/>
                  </a:lnTo>
                  <a:lnTo>
                    <a:pt x="152" y="393"/>
                  </a:lnTo>
                  <a:lnTo>
                    <a:pt x="173" y="409"/>
                  </a:lnTo>
                  <a:lnTo>
                    <a:pt x="194" y="427"/>
                  </a:lnTo>
                  <a:lnTo>
                    <a:pt x="214" y="448"/>
                  </a:lnTo>
                  <a:lnTo>
                    <a:pt x="234" y="472"/>
                  </a:lnTo>
                  <a:lnTo>
                    <a:pt x="254" y="498"/>
                  </a:lnTo>
                  <a:lnTo>
                    <a:pt x="271" y="528"/>
                  </a:lnTo>
                  <a:lnTo>
                    <a:pt x="287" y="563"/>
                  </a:lnTo>
                  <a:lnTo>
                    <a:pt x="285" y="550"/>
                  </a:lnTo>
                  <a:lnTo>
                    <a:pt x="282" y="534"/>
                  </a:lnTo>
                  <a:lnTo>
                    <a:pt x="280" y="515"/>
                  </a:lnTo>
                  <a:lnTo>
                    <a:pt x="277" y="492"/>
                  </a:lnTo>
                  <a:lnTo>
                    <a:pt x="272" y="465"/>
                  </a:lnTo>
                  <a:lnTo>
                    <a:pt x="266" y="437"/>
                  </a:lnTo>
                  <a:lnTo>
                    <a:pt x="261" y="408"/>
                  </a:lnTo>
                  <a:lnTo>
                    <a:pt x="251" y="375"/>
                  </a:lnTo>
                  <a:lnTo>
                    <a:pt x="241" y="342"/>
                  </a:lnTo>
                  <a:lnTo>
                    <a:pt x="229" y="306"/>
                  </a:lnTo>
                  <a:lnTo>
                    <a:pt x="214" y="271"/>
                  </a:lnTo>
                  <a:lnTo>
                    <a:pt x="197" y="235"/>
                  </a:lnTo>
                  <a:lnTo>
                    <a:pt x="176" y="197"/>
                  </a:lnTo>
                  <a:lnTo>
                    <a:pt x="153" y="160"/>
                  </a:lnTo>
                  <a:lnTo>
                    <a:pt x="127" y="123"/>
                  </a:lnTo>
                  <a:lnTo>
                    <a:pt x="97" y="88"/>
                  </a:lnTo>
                  <a:lnTo>
                    <a:pt x="121" y="110"/>
                  </a:lnTo>
                  <a:lnTo>
                    <a:pt x="141" y="131"/>
                  </a:lnTo>
                  <a:lnTo>
                    <a:pt x="158" y="153"/>
                  </a:lnTo>
                  <a:lnTo>
                    <a:pt x="173" y="175"/>
                  </a:lnTo>
                  <a:lnTo>
                    <a:pt x="186" y="197"/>
                  </a:lnTo>
                  <a:lnTo>
                    <a:pt x="196" y="217"/>
                  </a:lnTo>
                  <a:lnTo>
                    <a:pt x="206" y="235"/>
                  </a:lnTo>
                  <a:lnTo>
                    <a:pt x="214" y="251"/>
                  </a:lnTo>
                  <a:lnTo>
                    <a:pt x="214" y="234"/>
                  </a:lnTo>
                  <a:lnTo>
                    <a:pt x="212" y="208"/>
                  </a:lnTo>
                  <a:lnTo>
                    <a:pt x="209" y="180"/>
                  </a:lnTo>
                  <a:lnTo>
                    <a:pt x="203" y="146"/>
                  </a:lnTo>
                  <a:lnTo>
                    <a:pt x="196" y="114"/>
                  </a:lnTo>
                  <a:lnTo>
                    <a:pt x="188" y="83"/>
                  </a:lnTo>
                  <a:lnTo>
                    <a:pt x="178" y="58"/>
                  </a:lnTo>
                  <a:lnTo>
                    <a:pt x="167" y="38"/>
                  </a:lnTo>
                  <a:lnTo>
                    <a:pt x="179" y="53"/>
                  </a:lnTo>
                  <a:lnTo>
                    <a:pt x="189" y="74"/>
                  </a:lnTo>
                  <a:lnTo>
                    <a:pt x="198" y="98"/>
                  </a:lnTo>
                  <a:lnTo>
                    <a:pt x="206" y="127"/>
                  </a:lnTo>
                  <a:lnTo>
                    <a:pt x="213" y="159"/>
                  </a:lnTo>
                  <a:lnTo>
                    <a:pt x="219" y="192"/>
                  </a:lnTo>
                  <a:lnTo>
                    <a:pt x="222" y="228"/>
                  </a:lnTo>
                  <a:lnTo>
                    <a:pt x="225" y="264"/>
                  </a:lnTo>
                  <a:lnTo>
                    <a:pt x="234" y="283"/>
                  </a:lnTo>
                  <a:lnTo>
                    <a:pt x="247" y="315"/>
                  </a:lnTo>
                  <a:lnTo>
                    <a:pt x="263" y="359"/>
                  </a:lnTo>
                  <a:lnTo>
                    <a:pt x="279" y="411"/>
                  </a:lnTo>
                  <a:lnTo>
                    <a:pt x="295" y="469"/>
                  </a:lnTo>
                  <a:lnTo>
                    <a:pt x="309" y="529"/>
                  </a:lnTo>
                  <a:lnTo>
                    <a:pt x="319" y="590"/>
                  </a:lnTo>
                  <a:lnTo>
                    <a:pt x="325" y="650"/>
                  </a:lnTo>
                  <a:lnTo>
                    <a:pt x="333" y="618"/>
                  </a:lnTo>
                  <a:lnTo>
                    <a:pt x="342" y="581"/>
                  </a:lnTo>
                  <a:lnTo>
                    <a:pt x="352" y="539"/>
                  </a:lnTo>
                  <a:lnTo>
                    <a:pt x="358" y="492"/>
                  </a:lnTo>
                  <a:lnTo>
                    <a:pt x="364" y="441"/>
                  </a:lnTo>
                  <a:lnTo>
                    <a:pt x="365" y="387"/>
                  </a:lnTo>
                  <a:lnTo>
                    <a:pt x="363" y="330"/>
                  </a:lnTo>
                  <a:lnTo>
                    <a:pt x="355" y="272"/>
                  </a:lnTo>
                  <a:lnTo>
                    <a:pt x="343" y="217"/>
                  </a:lnTo>
                  <a:lnTo>
                    <a:pt x="332" y="168"/>
                  </a:lnTo>
                  <a:lnTo>
                    <a:pt x="322" y="126"/>
                  </a:lnTo>
                  <a:lnTo>
                    <a:pt x="310" y="90"/>
                  </a:lnTo>
                  <a:lnTo>
                    <a:pt x="300" y="60"/>
                  </a:lnTo>
                  <a:lnTo>
                    <a:pt x="290" y="35"/>
                  </a:lnTo>
                  <a:lnTo>
                    <a:pt x="282" y="15"/>
                  </a:lnTo>
                  <a:lnTo>
                    <a:pt x="274" y="0"/>
                  </a:lnTo>
                  <a:lnTo>
                    <a:pt x="282" y="15"/>
                  </a:lnTo>
                  <a:lnTo>
                    <a:pt x="294" y="39"/>
                  </a:lnTo>
                  <a:lnTo>
                    <a:pt x="309" y="73"/>
                  </a:lnTo>
                  <a:lnTo>
                    <a:pt x="324" y="112"/>
                  </a:lnTo>
                  <a:lnTo>
                    <a:pt x="338" y="156"/>
                  </a:lnTo>
                  <a:lnTo>
                    <a:pt x="350" y="200"/>
                  </a:lnTo>
                  <a:lnTo>
                    <a:pt x="360" y="245"/>
                  </a:lnTo>
                  <a:lnTo>
                    <a:pt x="365" y="289"/>
                  </a:lnTo>
                  <a:lnTo>
                    <a:pt x="376" y="264"/>
                  </a:lnTo>
                  <a:lnTo>
                    <a:pt x="390" y="236"/>
                  </a:lnTo>
                  <a:lnTo>
                    <a:pt x="408" y="206"/>
                  </a:lnTo>
                  <a:lnTo>
                    <a:pt x="426" y="176"/>
                  </a:lnTo>
                  <a:lnTo>
                    <a:pt x="444" y="145"/>
                  </a:lnTo>
                  <a:lnTo>
                    <a:pt x="459" y="116"/>
                  </a:lnTo>
                  <a:lnTo>
                    <a:pt x="468" y="89"/>
                  </a:lnTo>
                  <a:lnTo>
                    <a:pt x="471" y="64"/>
                  </a:lnTo>
                  <a:lnTo>
                    <a:pt x="471" y="87"/>
                  </a:lnTo>
                  <a:lnTo>
                    <a:pt x="462" y="116"/>
                  </a:lnTo>
                  <a:lnTo>
                    <a:pt x="447" y="152"/>
                  </a:lnTo>
                  <a:lnTo>
                    <a:pt x="429" y="190"/>
                  </a:lnTo>
                  <a:lnTo>
                    <a:pt x="409" y="228"/>
                  </a:lnTo>
                  <a:lnTo>
                    <a:pt x="391" y="261"/>
                  </a:lnTo>
                  <a:lnTo>
                    <a:pt x="377" y="290"/>
                  </a:lnTo>
                  <a:lnTo>
                    <a:pt x="371" y="310"/>
                  </a:lnTo>
                  <a:lnTo>
                    <a:pt x="375" y="336"/>
                  </a:lnTo>
                  <a:lnTo>
                    <a:pt x="378" y="364"/>
                  </a:lnTo>
                  <a:lnTo>
                    <a:pt x="381" y="390"/>
                  </a:lnTo>
                  <a:lnTo>
                    <a:pt x="383" y="414"/>
                  </a:lnTo>
                  <a:lnTo>
                    <a:pt x="405" y="393"/>
                  </a:lnTo>
                  <a:lnTo>
                    <a:pt x="428" y="366"/>
                  </a:lnTo>
                  <a:lnTo>
                    <a:pt x="451" y="335"/>
                  </a:lnTo>
                  <a:lnTo>
                    <a:pt x="471" y="299"/>
                  </a:lnTo>
                  <a:lnTo>
                    <a:pt x="489" y="259"/>
                  </a:lnTo>
                  <a:lnTo>
                    <a:pt x="501" y="214"/>
                  </a:lnTo>
                  <a:lnTo>
                    <a:pt x="507" y="164"/>
                  </a:lnTo>
                  <a:lnTo>
                    <a:pt x="504" y="108"/>
                  </a:lnTo>
                  <a:lnTo>
                    <a:pt x="509" y="135"/>
                  </a:lnTo>
                  <a:lnTo>
                    <a:pt x="512" y="172"/>
                  </a:lnTo>
                  <a:lnTo>
                    <a:pt x="508" y="213"/>
                  </a:lnTo>
                  <a:lnTo>
                    <a:pt x="501" y="253"/>
                  </a:lnTo>
                  <a:lnTo>
                    <a:pt x="514" y="242"/>
                  </a:lnTo>
                  <a:lnTo>
                    <a:pt x="525" y="226"/>
                  </a:lnTo>
                  <a:lnTo>
                    <a:pt x="537" y="206"/>
                  </a:lnTo>
                  <a:lnTo>
                    <a:pt x="547" y="185"/>
                  </a:lnTo>
                  <a:lnTo>
                    <a:pt x="555" y="165"/>
                  </a:lnTo>
                  <a:lnTo>
                    <a:pt x="562" y="145"/>
                  </a:lnTo>
                  <a:lnTo>
                    <a:pt x="567" y="129"/>
                  </a:lnTo>
                  <a:lnTo>
                    <a:pt x="569" y="116"/>
                  </a:lnTo>
                  <a:lnTo>
                    <a:pt x="569" y="130"/>
                  </a:lnTo>
                  <a:lnTo>
                    <a:pt x="566" y="149"/>
                  </a:lnTo>
                  <a:lnTo>
                    <a:pt x="561" y="169"/>
                  </a:lnTo>
                  <a:lnTo>
                    <a:pt x="553" y="191"/>
                  </a:lnTo>
                  <a:lnTo>
                    <a:pt x="543" y="214"/>
                  </a:lnTo>
                  <a:lnTo>
                    <a:pt x="529" y="235"/>
                  </a:lnTo>
                  <a:lnTo>
                    <a:pt x="513" y="255"/>
                  </a:lnTo>
                  <a:lnTo>
                    <a:pt x="494" y="269"/>
                  </a:lnTo>
                  <a:lnTo>
                    <a:pt x="489" y="286"/>
                  </a:lnTo>
                  <a:lnTo>
                    <a:pt x="482" y="302"/>
                  </a:lnTo>
                  <a:lnTo>
                    <a:pt x="474" y="319"/>
                  </a:lnTo>
                  <a:lnTo>
                    <a:pt x="466" y="334"/>
                  </a:lnTo>
                  <a:lnTo>
                    <a:pt x="456" y="349"/>
                  </a:lnTo>
                  <a:lnTo>
                    <a:pt x="448" y="362"/>
                  </a:lnTo>
                  <a:lnTo>
                    <a:pt x="439" y="373"/>
                  </a:lnTo>
                  <a:lnTo>
                    <a:pt x="431" y="382"/>
                  </a:lnTo>
                  <a:lnTo>
                    <a:pt x="423" y="390"/>
                  </a:lnTo>
                  <a:lnTo>
                    <a:pt x="415" y="398"/>
                  </a:lnTo>
                  <a:lnTo>
                    <a:pt x="406" y="408"/>
                  </a:lnTo>
                  <a:lnTo>
                    <a:pt x="398" y="421"/>
                  </a:lnTo>
                  <a:lnTo>
                    <a:pt x="390" y="439"/>
                  </a:lnTo>
                  <a:lnTo>
                    <a:pt x="381" y="464"/>
                  </a:lnTo>
                  <a:lnTo>
                    <a:pt x="376" y="496"/>
                  </a:lnTo>
                  <a:lnTo>
                    <a:pt x="370" y="538"/>
                  </a:lnTo>
                  <a:lnTo>
                    <a:pt x="377" y="521"/>
                  </a:lnTo>
                  <a:lnTo>
                    <a:pt x="387" y="503"/>
                  </a:lnTo>
                  <a:lnTo>
                    <a:pt x="399" y="486"/>
                  </a:lnTo>
                  <a:lnTo>
                    <a:pt x="411" y="469"/>
                  </a:lnTo>
                  <a:lnTo>
                    <a:pt x="423" y="454"/>
                  </a:lnTo>
                  <a:lnTo>
                    <a:pt x="434" y="440"/>
                  </a:lnTo>
                  <a:lnTo>
                    <a:pt x="445" y="429"/>
                  </a:lnTo>
                  <a:lnTo>
                    <a:pt x="453" y="422"/>
                  </a:lnTo>
                  <a:lnTo>
                    <a:pt x="463" y="405"/>
                  </a:lnTo>
                  <a:lnTo>
                    <a:pt x="475" y="380"/>
                  </a:lnTo>
                  <a:lnTo>
                    <a:pt x="483" y="358"/>
                  </a:lnTo>
                  <a:lnTo>
                    <a:pt x="486" y="349"/>
                  </a:lnTo>
                  <a:lnTo>
                    <a:pt x="484" y="366"/>
                  </a:lnTo>
                  <a:lnTo>
                    <a:pt x="478" y="388"/>
                  </a:lnTo>
                  <a:lnTo>
                    <a:pt x="471" y="406"/>
                  </a:lnTo>
                  <a:lnTo>
                    <a:pt x="469" y="414"/>
                  </a:lnTo>
                  <a:lnTo>
                    <a:pt x="485" y="406"/>
                  </a:lnTo>
                  <a:lnTo>
                    <a:pt x="502" y="398"/>
                  </a:lnTo>
                  <a:lnTo>
                    <a:pt x="522" y="391"/>
                  </a:lnTo>
                  <a:lnTo>
                    <a:pt x="540" y="387"/>
                  </a:lnTo>
                  <a:lnTo>
                    <a:pt x="560" y="383"/>
                  </a:lnTo>
                  <a:lnTo>
                    <a:pt x="577" y="380"/>
                  </a:lnTo>
                  <a:lnTo>
                    <a:pt x="593" y="380"/>
                  </a:lnTo>
                  <a:lnTo>
                    <a:pt x="607" y="380"/>
                  </a:lnTo>
                  <a:close/>
                </a:path>
              </a:pathLst>
            </a:custGeom>
            <a:solidFill>
              <a:srgbClr val="0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0" name="Freeform 99"/>
            <p:cNvSpPr>
              <a:spLocks noChangeArrowheads="1"/>
            </p:cNvSpPr>
            <p:nvPr/>
          </p:nvSpPr>
          <p:spPr bwMode="auto">
            <a:xfrm>
              <a:off x="2477" y="1412"/>
              <a:ext cx="408" cy="298"/>
            </a:xfrm>
            <a:custGeom>
              <a:avLst/>
              <a:gdLst>
                <a:gd name="T0" fmla="*/ 510 w 814"/>
                <a:gd name="T1" fmla="*/ 51 h 595"/>
                <a:gd name="T2" fmla="*/ 455 w 814"/>
                <a:gd name="T3" fmla="*/ 5 h 595"/>
                <a:gd name="T4" fmla="*/ 371 w 814"/>
                <a:gd name="T5" fmla="*/ 14 h 595"/>
                <a:gd name="T6" fmla="*/ 309 w 814"/>
                <a:gd name="T7" fmla="*/ 73 h 595"/>
                <a:gd name="T8" fmla="*/ 292 w 814"/>
                <a:gd name="T9" fmla="*/ 142 h 595"/>
                <a:gd name="T10" fmla="*/ 302 w 814"/>
                <a:gd name="T11" fmla="*/ 188 h 595"/>
                <a:gd name="T12" fmla="*/ 282 w 814"/>
                <a:gd name="T13" fmla="*/ 195 h 595"/>
                <a:gd name="T14" fmla="*/ 270 w 814"/>
                <a:gd name="T15" fmla="*/ 211 h 595"/>
                <a:gd name="T16" fmla="*/ 261 w 814"/>
                <a:gd name="T17" fmla="*/ 191 h 595"/>
                <a:gd name="T18" fmla="*/ 269 w 814"/>
                <a:gd name="T19" fmla="*/ 167 h 595"/>
                <a:gd name="T20" fmla="*/ 270 w 814"/>
                <a:gd name="T21" fmla="*/ 102 h 595"/>
                <a:gd name="T22" fmla="*/ 197 w 814"/>
                <a:gd name="T23" fmla="*/ 76 h 595"/>
                <a:gd name="T24" fmla="*/ 103 w 814"/>
                <a:gd name="T25" fmla="*/ 160 h 595"/>
                <a:gd name="T26" fmla="*/ 112 w 814"/>
                <a:gd name="T27" fmla="*/ 223 h 595"/>
                <a:gd name="T28" fmla="*/ 167 w 814"/>
                <a:gd name="T29" fmla="*/ 248 h 595"/>
                <a:gd name="T30" fmla="*/ 146 w 814"/>
                <a:gd name="T31" fmla="*/ 301 h 595"/>
                <a:gd name="T32" fmla="*/ 115 w 814"/>
                <a:gd name="T33" fmla="*/ 241 h 595"/>
                <a:gd name="T34" fmla="*/ 53 w 814"/>
                <a:gd name="T35" fmla="*/ 241 h 595"/>
                <a:gd name="T36" fmla="*/ 47 w 814"/>
                <a:gd name="T37" fmla="*/ 336 h 595"/>
                <a:gd name="T38" fmla="*/ 8 w 814"/>
                <a:gd name="T39" fmla="*/ 334 h 595"/>
                <a:gd name="T40" fmla="*/ 11 w 814"/>
                <a:gd name="T41" fmla="*/ 398 h 595"/>
                <a:gd name="T42" fmla="*/ 71 w 814"/>
                <a:gd name="T43" fmla="*/ 465 h 595"/>
                <a:gd name="T44" fmla="*/ 59 w 814"/>
                <a:gd name="T45" fmla="*/ 486 h 595"/>
                <a:gd name="T46" fmla="*/ 61 w 814"/>
                <a:gd name="T47" fmla="*/ 520 h 595"/>
                <a:gd name="T48" fmla="*/ 88 w 814"/>
                <a:gd name="T49" fmla="*/ 557 h 595"/>
                <a:gd name="T50" fmla="*/ 154 w 814"/>
                <a:gd name="T51" fmla="*/ 584 h 595"/>
                <a:gd name="T52" fmla="*/ 268 w 814"/>
                <a:gd name="T53" fmla="*/ 587 h 595"/>
                <a:gd name="T54" fmla="*/ 349 w 814"/>
                <a:gd name="T55" fmla="*/ 567 h 595"/>
                <a:gd name="T56" fmla="*/ 370 w 814"/>
                <a:gd name="T57" fmla="*/ 534 h 595"/>
                <a:gd name="T58" fmla="*/ 375 w 814"/>
                <a:gd name="T59" fmla="*/ 509 h 595"/>
                <a:gd name="T60" fmla="*/ 425 w 814"/>
                <a:gd name="T61" fmla="*/ 503 h 595"/>
                <a:gd name="T62" fmla="*/ 470 w 814"/>
                <a:gd name="T63" fmla="*/ 473 h 595"/>
                <a:gd name="T64" fmla="*/ 476 w 814"/>
                <a:gd name="T65" fmla="*/ 478 h 595"/>
                <a:gd name="T66" fmla="*/ 482 w 814"/>
                <a:gd name="T67" fmla="*/ 500 h 595"/>
                <a:gd name="T68" fmla="*/ 507 w 814"/>
                <a:gd name="T69" fmla="*/ 515 h 595"/>
                <a:gd name="T70" fmla="*/ 492 w 814"/>
                <a:gd name="T71" fmla="*/ 555 h 595"/>
                <a:gd name="T72" fmla="*/ 527 w 814"/>
                <a:gd name="T73" fmla="*/ 586 h 595"/>
                <a:gd name="T74" fmla="*/ 600 w 814"/>
                <a:gd name="T75" fmla="*/ 594 h 595"/>
                <a:gd name="T76" fmla="*/ 691 w 814"/>
                <a:gd name="T77" fmla="*/ 567 h 595"/>
                <a:gd name="T78" fmla="*/ 762 w 814"/>
                <a:gd name="T79" fmla="*/ 516 h 595"/>
                <a:gd name="T80" fmla="*/ 805 w 814"/>
                <a:gd name="T81" fmla="*/ 454 h 595"/>
                <a:gd name="T82" fmla="*/ 811 w 814"/>
                <a:gd name="T83" fmla="*/ 400 h 595"/>
                <a:gd name="T84" fmla="*/ 771 w 814"/>
                <a:gd name="T85" fmla="*/ 366 h 595"/>
                <a:gd name="T86" fmla="*/ 785 w 814"/>
                <a:gd name="T87" fmla="*/ 303 h 595"/>
                <a:gd name="T88" fmla="*/ 754 w 814"/>
                <a:gd name="T89" fmla="*/ 245 h 595"/>
                <a:gd name="T90" fmla="*/ 708 w 814"/>
                <a:gd name="T91" fmla="*/ 243 h 595"/>
                <a:gd name="T92" fmla="*/ 688 w 814"/>
                <a:gd name="T93" fmla="*/ 223 h 595"/>
                <a:gd name="T94" fmla="*/ 659 w 814"/>
                <a:gd name="T95" fmla="*/ 221 h 595"/>
                <a:gd name="T96" fmla="*/ 692 w 814"/>
                <a:gd name="T97" fmla="*/ 192 h 595"/>
                <a:gd name="T98" fmla="*/ 692 w 814"/>
                <a:gd name="T99" fmla="*/ 144 h 595"/>
                <a:gd name="T100" fmla="*/ 638 w 814"/>
                <a:gd name="T101" fmla="*/ 137 h 595"/>
                <a:gd name="T102" fmla="*/ 661 w 814"/>
                <a:gd name="T103" fmla="*/ 106 h 595"/>
                <a:gd name="T104" fmla="*/ 648 w 814"/>
                <a:gd name="T105" fmla="*/ 75 h 595"/>
                <a:gd name="T106" fmla="*/ 612 w 814"/>
                <a:gd name="T107" fmla="*/ 57 h 595"/>
                <a:gd name="T108" fmla="*/ 565 w 814"/>
                <a:gd name="T109" fmla="*/ 64 h 595"/>
                <a:gd name="T110" fmla="*/ 523 w 814"/>
                <a:gd name="T111" fmla="*/ 111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14" h="595">
                  <a:moveTo>
                    <a:pt x="507" y="99"/>
                  </a:moveTo>
                  <a:lnTo>
                    <a:pt x="514" y="74"/>
                  </a:lnTo>
                  <a:lnTo>
                    <a:pt x="510" y="51"/>
                  </a:lnTo>
                  <a:lnTo>
                    <a:pt x="497" y="31"/>
                  </a:lnTo>
                  <a:lnTo>
                    <a:pt x="479" y="15"/>
                  </a:lnTo>
                  <a:lnTo>
                    <a:pt x="455" y="5"/>
                  </a:lnTo>
                  <a:lnTo>
                    <a:pt x="427" y="0"/>
                  </a:lnTo>
                  <a:lnTo>
                    <a:pt x="398" y="3"/>
                  </a:lnTo>
                  <a:lnTo>
                    <a:pt x="371" y="14"/>
                  </a:lnTo>
                  <a:lnTo>
                    <a:pt x="345" y="31"/>
                  </a:lnTo>
                  <a:lnTo>
                    <a:pt x="325" y="51"/>
                  </a:lnTo>
                  <a:lnTo>
                    <a:pt x="309" y="73"/>
                  </a:lnTo>
                  <a:lnTo>
                    <a:pt x="298" y="95"/>
                  </a:lnTo>
                  <a:lnTo>
                    <a:pt x="292" y="119"/>
                  </a:lnTo>
                  <a:lnTo>
                    <a:pt x="292" y="142"/>
                  </a:lnTo>
                  <a:lnTo>
                    <a:pt x="298" y="165"/>
                  </a:lnTo>
                  <a:lnTo>
                    <a:pt x="311" y="188"/>
                  </a:lnTo>
                  <a:lnTo>
                    <a:pt x="302" y="188"/>
                  </a:lnTo>
                  <a:lnTo>
                    <a:pt x="295" y="190"/>
                  </a:lnTo>
                  <a:lnTo>
                    <a:pt x="288" y="191"/>
                  </a:lnTo>
                  <a:lnTo>
                    <a:pt x="282" y="195"/>
                  </a:lnTo>
                  <a:lnTo>
                    <a:pt x="277" y="199"/>
                  </a:lnTo>
                  <a:lnTo>
                    <a:pt x="273" y="204"/>
                  </a:lnTo>
                  <a:lnTo>
                    <a:pt x="270" y="211"/>
                  </a:lnTo>
                  <a:lnTo>
                    <a:pt x="268" y="218"/>
                  </a:lnTo>
                  <a:lnTo>
                    <a:pt x="264" y="204"/>
                  </a:lnTo>
                  <a:lnTo>
                    <a:pt x="261" y="191"/>
                  </a:lnTo>
                  <a:lnTo>
                    <a:pt x="258" y="182"/>
                  </a:lnTo>
                  <a:lnTo>
                    <a:pt x="251" y="175"/>
                  </a:lnTo>
                  <a:lnTo>
                    <a:pt x="269" y="167"/>
                  </a:lnTo>
                  <a:lnTo>
                    <a:pt x="277" y="149"/>
                  </a:lnTo>
                  <a:lnTo>
                    <a:pt x="279" y="126"/>
                  </a:lnTo>
                  <a:lnTo>
                    <a:pt x="270" y="102"/>
                  </a:lnTo>
                  <a:lnTo>
                    <a:pt x="253" y="83"/>
                  </a:lnTo>
                  <a:lnTo>
                    <a:pt x="229" y="73"/>
                  </a:lnTo>
                  <a:lnTo>
                    <a:pt x="197" y="76"/>
                  </a:lnTo>
                  <a:lnTo>
                    <a:pt x="158" y="99"/>
                  </a:lnTo>
                  <a:lnTo>
                    <a:pt x="123" y="131"/>
                  </a:lnTo>
                  <a:lnTo>
                    <a:pt x="103" y="160"/>
                  </a:lnTo>
                  <a:lnTo>
                    <a:pt x="97" y="186"/>
                  </a:lnTo>
                  <a:lnTo>
                    <a:pt x="100" y="206"/>
                  </a:lnTo>
                  <a:lnTo>
                    <a:pt x="112" y="223"/>
                  </a:lnTo>
                  <a:lnTo>
                    <a:pt x="128" y="237"/>
                  </a:lnTo>
                  <a:lnTo>
                    <a:pt x="147" y="245"/>
                  </a:lnTo>
                  <a:lnTo>
                    <a:pt x="167" y="248"/>
                  </a:lnTo>
                  <a:lnTo>
                    <a:pt x="158" y="263"/>
                  </a:lnTo>
                  <a:lnTo>
                    <a:pt x="151" y="280"/>
                  </a:lnTo>
                  <a:lnTo>
                    <a:pt x="146" y="301"/>
                  </a:lnTo>
                  <a:lnTo>
                    <a:pt x="145" y="320"/>
                  </a:lnTo>
                  <a:lnTo>
                    <a:pt x="133" y="271"/>
                  </a:lnTo>
                  <a:lnTo>
                    <a:pt x="115" y="241"/>
                  </a:lnTo>
                  <a:lnTo>
                    <a:pt x="93" y="227"/>
                  </a:lnTo>
                  <a:lnTo>
                    <a:pt x="71" y="228"/>
                  </a:lnTo>
                  <a:lnTo>
                    <a:pt x="53" y="241"/>
                  </a:lnTo>
                  <a:lnTo>
                    <a:pt x="40" y="265"/>
                  </a:lnTo>
                  <a:lnTo>
                    <a:pt x="37" y="297"/>
                  </a:lnTo>
                  <a:lnTo>
                    <a:pt x="47" y="336"/>
                  </a:lnTo>
                  <a:lnTo>
                    <a:pt x="34" y="326"/>
                  </a:lnTo>
                  <a:lnTo>
                    <a:pt x="20" y="325"/>
                  </a:lnTo>
                  <a:lnTo>
                    <a:pt x="8" y="334"/>
                  </a:lnTo>
                  <a:lnTo>
                    <a:pt x="0" y="349"/>
                  </a:lnTo>
                  <a:lnTo>
                    <a:pt x="0" y="372"/>
                  </a:lnTo>
                  <a:lnTo>
                    <a:pt x="11" y="398"/>
                  </a:lnTo>
                  <a:lnTo>
                    <a:pt x="35" y="429"/>
                  </a:lnTo>
                  <a:lnTo>
                    <a:pt x="77" y="464"/>
                  </a:lnTo>
                  <a:lnTo>
                    <a:pt x="71" y="465"/>
                  </a:lnTo>
                  <a:lnTo>
                    <a:pt x="67" y="470"/>
                  </a:lnTo>
                  <a:lnTo>
                    <a:pt x="62" y="477"/>
                  </a:lnTo>
                  <a:lnTo>
                    <a:pt x="59" y="486"/>
                  </a:lnTo>
                  <a:lnTo>
                    <a:pt x="57" y="496"/>
                  </a:lnTo>
                  <a:lnTo>
                    <a:pt x="57" y="509"/>
                  </a:lnTo>
                  <a:lnTo>
                    <a:pt x="61" y="520"/>
                  </a:lnTo>
                  <a:lnTo>
                    <a:pt x="67" y="533"/>
                  </a:lnTo>
                  <a:lnTo>
                    <a:pt x="76" y="546"/>
                  </a:lnTo>
                  <a:lnTo>
                    <a:pt x="88" y="557"/>
                  </a:lnTo>
                  <a:lnTo>
                    <a:pt x="106" y="567"/>
                  </a:lnTo>
                  <a:lnTo>
                    <a:pt x="128" y="577"/>
                  </a:lnTo>
                  <a:lnTo>
                    <a:pt x="154" y="584"/>
                  </a:lnTo>
                  <a:lnTo>
                    <a:pt x="186" y="588"/>
                  </a:lnTo>
                  <a:lnTo>
                    <a:pt x="224" y="589"/>
                  </a:lnTo>
                  <a:lnTo>
                    <a:pt x="268" y="587"/>
                  </a:lnTo>
                  <a:lnTo>
                    <a:pt x="304" y="582"/>
                  </a:lnTo>
                  <a:lnTo>
                    <a:pt x="330" y="577"/>
                  </a:lnTo>
                  <a:lnTo>
                    <a:pt x="349" y="567"/>
                  </a:lnTo>
                  <a:lnTo>
                    <a:pt x="362" y="558"/>
                  </a:lnTo>
                  <a:lnTo>
                    <a:pt x="367" y="547"/>
                  </a:lnTo>
                  <a:lnTo>
                    <a:pt x="370" y="534"/>
                  </a:lnTo>
                  <a:lnTo>
                    <a:pt x="367" y="520"/>
                  </a:lnTo>
                  <a:lnTo>
                    <a:pt x="362" y="507"/>
                  </a:lnTo>
                  <a:lnTo>
                    <a:pt x="375" y="509"/>
                  </a:lnTo>
                  <a:lnTo>
                    <a:pt x="391" y="509"/>
                  </a:lnTo>
                  <a:lnTo>
                    <a:pt x="408" y="508"/>
                  </a:lnTo>
                  <a:lnTo>
                    <a:pt x="425" y="503"/>
                  </a:lnTo>
                  <a:lnTo>
                    <a:pt x="441" y="496"/>
                  </a:lnTo>
                  <a:lnTo>
                    <a:pt x="457" y="486"/>
                  </a:lnTo>
                  <a:lnTo>
                    <a:pt x="470" y="473"/>
                  </a:lnTo>
                  <a:lnTo>
                    <a:pt x="481" y="456"/>
                  </a:lnTo>
                  <a:lnTo>
                    <a:pt x="478" y="467"/>
                  </a:lnTo>
                  <a:lnTo>
                    <a:pt x="476" y="478"/>
                  </a:lnTo>
                  <a:lnTo>
                    <a:pt x="476" y="486"/>
                  </a:lnTo>
                  <a:lnTo>
                    <a:pt x="478" y="493"/>
                  </a:lnTo>
                  <a:lnTo>
                    <a:pt x="482" y="500"/>
                  </a:lnTo>
                  <a:lnTo>
                    <a:pt x="488" y="504"/>
                  </a:lnTo>
                  <a:lnTo>
                    <a:pt x="496" y="510"/>
                  </a:lnTo>
                  <a:lnTo>
                    <a:pt x="507" y="515"/>
                  </a:lnTo>
                  <a:lnTo>
                    <a:pt x="495" y="528"/>
                  </a:lnTo>
                  <a:lnTo>
                    <a:pt x="489" y="541"/>
                  </a:lnTo>
                  <a:lnTo>
                    <a:pt x="492" y="555"/>
                  </a:lnTo>
                  <a:lnTo>
                    <a:pt x="499" y="566"/>
                  </a:lnTo>
                  <a:lnTo>
                    <a:pt x="511" y="578"/>
                  </a:lnTo>
                  <a:lnTo>
                    <a:pt x="527" y="586"/>
                  </a:lnTo>
                  <a:lnTo>
                    <a:pt x="546" y="593"/>
                  </a:lnTo>
                  <a:lnTo>
                    <a:pt x="567" y="595"/>
                  </a:lnTo>
                  <a:lnTo>
                    <a:pt x="600" y="594"/>
                  </a:lnTo>
                  <a:lnTo>
                    <a:pt x="631" y="589"/>
                  </a:lnTo>
                  <a:lnTo>
                    <a:pt x="662" y="580"/>
                  </a:lnTo>
                  <a:lnTo>
                    <a:pt x="691" y="567"/>
                  </a:lnTo>
                  <a:lnTo>
                    <a:pt x="716" y="553"/>
                  </a:lnTo>
                  <a:lnTo>
                    <a:pt x="741" y="534"/>
                  </a:lnTo>
                  <a:lnTo>
                    <a:pt x="762" y="516"/>
                  </a:lnTo>
                  <a:lnTo>
                    <a:pt x="780" y="495"/>
                  </a:lnTo>
                  <a:lnTo>
                    <a:pt x="795" y="474"/>
                  </a:lnTo>
                  <a:lnTo>
                    <a:pt x="805" y="454"/>
                  </a:lnTo>
                  <a:lnTo>
                    <a:pt x="812" y="434"/>
                  </a:lnTo>
                  <a:lnTo>
                    <a:pt x="814" y="416"/>
                  </a:lnTo>
                  <a:lnTo>
                    <a:pt x="811" y="400"/>
                  </a:lnTo>
                  <a:lnTo>
                    <a:pt x="803" y="385"/>
                  </a:lnTo>
                  <a:lnTo>
                    <a:pt x="790" y="374"/>
                  </a:lnTo>
                  <a:lnTo>
                    <a:pt x="771" y="366"/>
                  </a:lnTo>
                  <a:lnTo>
                    <a:pt x="782" y="350"/>
                  </a:lnTo>
                  <a:lnTo>
                    <a:pt x="787" y="328"/>
                  </a:lnTo>
                  <a:lnTo>
                    <a:pt x="785" y="303"/>
                  </a:lnTo>
                  <a:lnTo>
                    <a:pt x="780" y="279"/>
                  </a:lnTo>
                  <a:lnTo>
                    <a:pt x="768" y="259"/>
                  </a:lnTo>
                  <a:lnTo>
                    <a:pt x="754" y="245"/>
                  </a:lnTo>
                  <a:lnTo>
                    <a:pt x="736" y="242"/>
                  </a:lnTo>
                  <a:lnTo>
                    <a:pt x="715" y="252"/>
                  </a:lnTo>
                  <a:lnTo>
                    <a:pt x="708" y="243"/>
                  </a:lnTo>
                  <a:lnTo>
                    <a:pt x="703" y="235"/>
                  </a:lnTo>
                  <a:lnTo>
                    <a:pt x="694" y="228"/>
                  </a:lnTo>
                  <a:lnTo>
                    <a:pt x="688" y="223"/>
                  </a:lnTo>
                  <a:lnTo>
                    <a:pt x="678" y="220"/>
                  </a:lnTo>
                  <a:lnTo>
                    <a:pt x="669" y="219"/>
                  </a:lnTo>
                  <a:lnTo>
                    <a:pt x="659" y="221"/>
                  </a:lnTo>
                  <a:lnTo>
                    <a:pt x="647" y="226"/>
                  </a:lnTo>
                  <a:lnTo>
                    <a:pt x="675" y="210"/>
                  </a:lnTo>
                  <a:lnTo>
                    <a:pt x="692" y="192"/>
                  </a:lnTo>
                  <a:lnTo>
                    <a:pt x="700" y="174"/>
                  </a:lnTo>
                  <a:lnTo>
                    <a:pt x="700" y="158"/>
                  </a:lnTo>
                  <a:lnTo>
                    <a:pt x="692" y="144"/>
                  </a:lnTo>
                  <a:lnTo>
                    <a:pt x="679" y="135"/>
                  </a:lnTo>
                  <a:lnTo>
                    <a:pt x="661" y="133"/>
                  </a:lnTo>
                  <a:lnTo>
                    <a:pt x="638" y="137"/>
                  </a:lnTo>
                  <a:lnTo>
                    <a:pt x="651" y="128"/>
                  </a:lnTo>
                  <a:lnTo>
                    <a:pt x="658" y="118"/>
                  </a:lnTo>
                  <a:lnTo>
                    <a:pt x="661" y="106"/>
                  </a:lnTo>
                  <a:lnTo>
                    <a:pt x="660" y="95"/>
                  </a:lnTo>
                  <a:lnTo>
                    <a:pt x="655" y="84"/>
                  </a:lnTo>
                  <a:lnTo>
                    <a:pt x="648" y="75"/>
                  </a:lnTo>
                  <a:lnTo>
                    <a:pt x="638" y="67"/>
                  </a:lnTo>
                  <a:lnTo>
                    <a:pt x="625" y="60"/>
                  </a:lnTo>
                  <a:lnTo>
                    <a:pt x="612" y="57"/>
                  </a:lnTo>
                  <a:lnTo>
                    <a:pt x="597" y="55"/>
                  </a:lnTo>
                  <a:lnTo>
                    <a:pt x="582" y="58"/>
                  </a:lnTo>
                  <a:lnTo>
                    <a:pt x="565" y="64"/>
                  </a:lnTo>
                  <a:lnTo>
                    <a:pt x="550" y="75"/>
                  </a:lnTo>
                  <a:lnTo>
                    <a:pt x="535" y="90"/>
                  </a:lnTo>
                  <a:lnTo>
                    <a:pt x="523" y="111"/>
                  </a:lnTo>
                  <a:lnTo>
                    <a:pt x="511" y="137"/>
                  </a:lnTo>
                  <a:lnTo>
                    <a:pt x="507" y="99"/>
                  </a:lnTo>
                  <a:close/>
                </a:path>
              </a:pathLst>
            </a:custGeom>
            <a:solidFill>
              <a:srgbClr val="007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1" name="Freeform 100"/>
            <p:cNvSpPr>
              <a:spLocks noChangeArrowheads="1"/>
            </p:cNvSpPr>
            <p:nvPr/>
          </p:nvSpPr>
          <p:spPr bwMode="auto">
            <a:xfrm>
              <a:off x="2793" y="1789"/>
              <a:ext cx="80" cy="93"/>
            </a:xfrm>
            <a:custGeom>
              <a:avLst/>
              <a:gdLst>
                <a:gd name="T0" fmla="*/ 87 w 160"/>
                <a:gd name="T1" fmla="*/ 176 h 185"/>
                <a:gd name="T2" fmla="*/ 76 w 160"/>
                <a:gd name="T3" fmla="*/ 159 h 185"/>
                <a:gd name="T4" fmla="*/ 55 w 160"/>
                <a:gd name="T5" fmla="*/ 144 h 185"/>
                <a:gd name="T6" fmla="*/ 22 w 160"/>
                <a:gd name="T7" fmla="*/ 139 h 185"/>
                <a:gd name="T8" fmla="*/ 5 w 160"/>
                <a:gd name="T9" fmla="*/ 135 h 185"/>
                <a:gd name="T10" fmla="*/ 17 w 160"/>
                <a:gd name="T11" fmla="*/ 120 h 185"/>
                <a:gd name="T12" fmla="*/ 38 w 160"/>
                <a:gd name="T13" fmla="*/ 116 h 185"/>
                <a:gd name="T14" fmla="*/ 65 w 160"/>
                <a:gd name="T15" fmla="*/ 132 h 185"/>
                <a:gd name="T16" fmla="*/ 77 w 160"/>
                <a:gd name="T17" fmla="*/ 141 h 185"/>
                <a:gd name="T18" fmla="*/ 69 w 160"/>
                <a:gd name="T19" fmla="*/ 120 h 185"/>
                <a:gd name="T20" fmla="*/ 52 w 160"/>
                <a:gd name="T21" fmla="*/ 100 h 185"/>
                <a:gd name="T22" fmla="*/ 21 w 160"/>
                <a:gd name="T23" fmla="*/ 91 h 185"/>
                <a:gd name="T24" fmla="*/ 2 w 160"/>
                <a:gd name="T25" fmla="*/ 85 h 185"/>
                <a:gd name="T26" fmla="*/ 19 w 160"/>
                <a:gd name="T27" fmla="*/ 71 h 185"/>
                <a:gd name="T28" fmla="*/ 43 w 160"/>
                <a:gd name="T29" fmla="*/ 71 h 185"/>
                <a:gd name="T30" fmla="*/ 68 w 160"/>
                <a:gd name="T31" fmla="*/ 97 h 185"/>
                <a:gd name="T32" fmla="*/ 76 w 160"/>
                <a:gd name="T33" fmla="*/ 108 h 185"/>
                <a:gd name="T34" fmla="*/ 67 w 160"/>
                <a:gd name="T35" fmla="*/ 75 h 185"/>
                <a:gd name="T36" fmla="*/ 51 w 160"/>
                <a:gd name="T37" fmla="*/ 45 h 185"/>
                <a:gd name="T38" fmla="*/ 24 w 160"/>
                <a:gd name="T39" fmla="*/ 25 h 185"/>
                <a:gd name="T40" fmla="*/ 15 w 160"/>
                <a:gd name="T41" fmla="*/ 16 h 185"/>
                <a:gd name="T42" fmla="*/ 34 w 160"/>
                <a:gd name="T43" fmla="*/ 13 h 185"/>
                <a:gd name="T44" fmla="*/ 54 w 160"/>
                <a:gd name="T45" fmla="*/ 25 h 185"/>
                <a:gd name="T46" fmla="*/ 75 w 160"/>
                <a:gd name="T47" fmla="*/ 61 h 185"/>
                <a:gd name="T48" fmla="*/ 84 w 160"/>
                <a:gd name="T49" fmla="*/ 67 h 185"/>
                <a:gd name="T50" fmla="*/ 73 w 160"/>
                <a:gd name="T51" fmla="*/ 18 h 185"/>
                <a:gd name="T52" fmla="*/ 72 w 160"/>
                <a:gd name="T53" fmla="*/ 3 h 185"/>
                <a:gd name="T54" fmla="*/ 90 w 160"/>
                <a:gd name="T55" fmla="*/ 21 h 185"/>
                <a:gd name="T56" fmla="*/ 100 w 160"/>
                <a:gd name="T57" fmla="*/ 48 h 185"/>
                <a:gd name="T58" fmla="*/ 103 w 160"/>
                <a:gd name="T59" fmla="*/ 83 h 185"/>
                <a:gd name="T60" fmla="*/ 103 w 160"/>
                <a:gd name="T61" fmla="*/ 90 h 185"/>
                <a:gd name="T62" fmla="*/ 112 w 160"/>
                <a:gd name="T63" fmla="*/ 64 h 185"/>
                <a:gd name="T64" fmla="*/ 127 w 160"/>
                <a:gd name="T65" fmla="*/ 47 h 185"/>
                <a:gd name="T66" fmla="*/ 148 w 160"/>
                <a:gd name="T67" fmla="*/ 42 h 185"/>
                <a:gd name="T68" fmla="*/ 150 w 160"/>
                <a:gd name="T69" fmla="*/ 53 h 185"/>
                <a:gd name="T70" fmla="*/ 128 w 160"/>
                <a:gd name="T71" fmla="*/ 70 h 185"/>
                <a:gd name="T72" fmla="*/ 111 w 160"/>
                <a:gd name="T73" fmla="*/ 95 h 185"/>
                <a:gd name="T74" fmla="*/ 99 w 160"/>
                <a:gd name="T75" fmla="*/ 129 h 185"/>
                <a:gd name="T76" fmla="*/ 99 w 160"/>
                <a:gd name="T77" fmla="*/ 139 h 185"/>
                <a:gd name="T78" fmla="*/ 111 w 160"/>
                <a:gd name="T79" fmla="*/ 116 h 185"/>
                <a:gd name="T80" fmla="*/ 128 w 160"/>
                <a:gd name="T81" fmla="*/ 98 h 185"/>
                <a:gd name="T82" fmla="*/ 148 w 160"/>
                <a:gd name="T83" fmla="*/ 94 h 185"/>
                <a:gd name="T84" fmla="*/ 151 w 160"/>
                <a:gd name="T85" fmla="*/ 102 h 185"/>
                <a:gd name="T86" fmla="*/ 134 w 160"/>
                <a:gd name="T87" fmla="*/ 115 h 185"/>
                <a:gd name="T88" fmla="*/ 116 w 160"/>
                <a:gd name="T89" fmla="*/ 137 h 185"/>
                <a:gd name="T90" fmla="*/ 106 w 160"/>
                <a:gd name="T91" fmla="*/ 168 h 185"/>
                <a:gd name="T92" fmla="*/ 88 w 160"/>
                <a:gd name="T93" fmla="*/ 183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60" h="185">
                  <a:moveTo>
                    <a:pt x="88" y="183"/>
                  </a:moveTo>
                  <a:lnTo>
                    <a:pt x="87" y="176"/>
                  </a:lnTo>
                  <a:lnTo>
                    <a:pt x="82" y="167"/>
                  </a:lnTo>
                  <a:lnTo>
                    <a:pt x="76" y="159"/>
                  </a:lnTo>
                  <a:lnTo>
                    <a:pt x="67" y="151"/>
                  </a:lnTo>
                  <a:lnTo>
                    <a:pt x="55" y="144"/>
                  </a:lnTo>
                  <a:lnTo>
                    <a:pt x="40" y="140"/>
                  </a:lnTo>
                  <a:lnTo>
                    <a:pt x="22" y="139"/>
                  </a:lnTo>
                  <a:lnTo>
                    <a:pt x="1" y="143"/>
                  </a:lnTo>
                  <a:lnTo>
                    <a:pt x="5" y="135"/>
                  </a:lnTo>
                  <a:lnTo>
                    <a:pt x="9" y="126"/>
                  </a:lnTo>
                  <a:lnTo>
                    <a:pt x="17" y="120"/>
                  </a:lnTo>
                  <a:lnTo>
                    <a:pt x="27" y="116"/>
                  </a:lnTo>
                  <a:lnTo>
                    <a:pt x="38" y="116"/>
                  </a:lnTo>
                  <a:lnTo>
                    <a:pt x="51" y="122"/>
                  </a:lnTo>
                  <a:lnTo>
                    <a:pt x="65" y="132"/>
                  </a:lnTo>
                  <a:lnTo>
                    <a:pt x="80" y="149"/>
                  </a:lnTo>
                  <a:lnTo>
                    <a:pt x="77" y="141"/>
                  </a:lnTo>
                  <a:lnTo>
                    <a:pt x="75" y="131"/>
                  </a:lnTo>
                  <a:lnTo>
                    <a:pt x="69" y="120"/>
                  </a:lnTo>
                  <a:lnTo>
                    <a:pt x="62" y="109"/>
                  </a:lnTo>
                  <a:lnTo>
                    <a:pt x="52" y="100"/>
                  </a:lnTo>
                  <a:lnTo>
                    <a:pt x="38" y="93"/>
                  </a:lnTo>
                  <a:lnTo>
                    <a:pt x="21" y="91"/>
                  </a:lnTo>
                  <a:lnTo>
                    <a:pt x="0" y="94"/>
                  </a:lnTo>
                  <a:lnTo>
                    <a:pt x="2" y="85"/>
                  </a:lnTo>
                  <a:lnTo>
                    <a:pt x="8" y="77"/>
                  </a:lnTo>
                  <a:lnTo>
                    <a:pt x="19" y="71"/>
                  </a:lnTo>
                  <a:lnTo>
                    <a:pt x="30" y="69"/>
                  </a:lnTo>
                  <a:lnTo>
                    <a:pt x="43" y="71"/>
                  </a:lnTo>
                  <a:lnTo>
                    <a:pt x="55" y="80"/>
                  </a:lnTo>
                  <a:lnTo>
                    <a:pt x="68" y="97"/>
                  </a:lnTo>
                  <a:lnTo>
                    <a:pt x="78" y="123"/>
                  </a:lnTo>
                  <a:lnTo>
                    <a:pt x="76" y="108"/>
                  </a:lnTo>
                  <a:lnTo>
                    <a:pt x="73" y="91"/>
                  </a:lnTo>
                  <a:lnTo>
                    <a:pt x="67" y="75"/>
                  </a:lnTo>
                  <a:lnTo>
                    <a:pt x="60" y="59"/>
                  </a:lnTo>
                  <a:lnTo>
                    <a:pt x="51" y="45"/>
                  </a:lnTo>
                  <a:lnTo>
                    <a:pt x="38" y="33"/>
                  </a:lnTo>
                  <a:lnTo>
                    <a:pt x="24" y="25"/>
                  </a:lnTo>
                  <a:lnTo>
                    <a:pt x="7" y="22"/>
                  </a:lnTo>
                  <a:lnTo>
                    <a:pt x="15" y="16"/>
                  </a:lnTo>
                  <a:lnTo>
                    <a:pt x="24" y="13"/>
                  </a:lnTo>
                  <a:lnTo>
                    <a:pt x="34" y="13"/>
                  </a:lnTo>
                  <a:lnTo>
                    <a:pt x="44" y="16"/>
                  </a:lnTo>
                  <a:lnTo>
                    <a:pt x="54" y="25"/>
                  </a:lnTo>
                  <a:lnTo>
                    <a:pt x="65" y="39"/>
                  </a:lnTo>
                  <a:lnTo>
                    <a:pt x="75" y="61"/>
                  </a:lnTo>
                  <a:lnTo>
                    <a:pt x="84" y="91"/>
                  </a:lnTo>
                  <a:lnTo>
                    <a:pt x="84" y="67"/>
                  </a:lnTo>
                  <a:lnTo>
                    <a:pt x="80" y="41"/>
                  </a:lnTo>
                  <a:lnTo>
                    <a:pt x="73" y="18"/>
                  </a:lnTo>
                  <a:lnTo>
                    <a:pt x="60" y="0"/>
                  </a:lnTo>
                  <a:lnTo>
                    <a:pt x="72" y="3"/>
                  </a:lnTo>
                  <a:lnTo>
                    <a:pt x="82" y="10"/>
                  </a:lnTo>
                  <a:lnTo>
                    <a:pt x="90" y="21"/>
                  </a:lnTo>
                  <a:lnTo>
                    <a:pt x="97" y="33"/>
                  </a:lnTo>
                  <a:lnTo>
                    <a:pt x="100" y="48"/>
                  </a:lnTo>
                  <a:lnTo>
                    <a:pt x="103" y="64"/>
                  </a:lnTo>
                  <a:lnTo>
                    <a:pt x="103" y="83"/>
                  </a:lnTo>
                  <a:lnTo>
                    <a:pt x="99" y="102"/>
                  </a:lnTo>
                  <a:lnTo>
                    <a:pt x="103" y="90"/>
                  </a:lnTo>
                  <a:lnTo>
                    <a:pt x="107" y="77"/>
                  </a:lnTo>
                  <a:lnTo>
                    <a:pt x="112" y="64"/>
                  </a:lnTo>
                  <a:lnTo>
                    <a:pt x="119" y="55"/>
                  </a:lnTo>
                  <a:lnTo>
                    <a:pt x="127" y="47"/>
                  </a:lnTo>
                  <a:lnTo>
                    <a:pt x="136" y="42"/>
                  </a:lnTo>
                  <a:lnTo>
                    <a:pt x="148" y="42"/>
                  </a:lnTo>
                  <a:lnTo>
                    <a:pt x="160" y="46"/>
                  </a:lnTo>
                  <a:lnTo>
                    <a:pt x="150" y="53"/>
                  </a:lnTo>
                  <a:lnTo>
                    <a:pt x="138" y="61"/>
                  </a:lnTo>
                  <a:lnTo>
                    <a:pt x="128" y="70"/>
                  </a:lnTo>
                  <a:lnTo>
                    <a:pt x="119" y="82"/>
                  </a:lnTo>
                  <a:lnTo>
                    <a:pt x="111" y="95"/>
                  </a:lnTo>
                  <a:lnTo>
                    <a:pt x="104" y="111"/>
                  </a:lnTo>
                  <a:lnTo>
                    <a:pt x="99" y="129"/>
                  </a:lnTo>
                  <a:lnTo>
                    <a:pt x="97" y="149"/>
                  </a:lnTo>
                  <a:lnTo>
                    <a:pt x="99" y="139"/>
                  </a:lnTo>
                  <a:lnTo>
                    <a:pt x="105" y="128"/>
                  </a:lnTo>
                  <a:lnTo>
                    <a:pt x="111" y="116"/>
                  </a:lnTo>
                  <a:lnTo>
                    <a:pt x="119" y="106"/>
                  </a:lnTo>
                  <a:lnTo>
                    <a:pt x="128" y="98"/>
                  </a:lnTo>
                  <a:lnTo>
                    <a:pt x="137" y="93"/>
                  </a:lnTo>
                  <a:lnTo>
                    <a:pt x="148" y="94"/>
                  </a:lnTo>
                  <a:lnTo>
                    <a:pt x="157" y="101"/>
                  </a:lnTo>
                  <a:lnTo>
                    <a:pt x="151" y="102"/>
                  </a:lnTo>
                  <a:lnTo>
                    <a:pt x="143" y="107"/>
                  </a:lnTo>
                  <a:lnTo>
                    <a:pt x="134" y="115"/>
                  </a:lnTo>
                  <a:lnTo>
                    <a:pt x="125" y="125"/>
                  </a:lnTo>
                  <a:lnTo>
                    <a:pt x="116" y="137"/>
                  </a:lnTo>
                  <a:lnTo>
                    <a:pt x="110" y="152"/>
                  </a:lnTo>
                  <a:lnTo>
                    <a:pt x="106" y="168"/>
                  </a:lnTo>
                  <a:lnTo>
                    <a:pt x="105" y="185"/>
                  </a:lnTo>
                  <a:lnTo>
                    <a:pt x="88" y="183"/>
                  </a:lnTo>
                  <a:close/>
                </a:path>
              </a:pathLst>
            </a:custGeom>
            <a:solidFill>
              <a:srgbClr val="007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582" name="Freeform 101"/>
            <p:cNvSpPr>
              <a:spLocks noChangeArrowheads="1"/>
            </p:cNvSpPr>
            <p:nvPr/>
          </p:nvSpPr>
          <p:spPr bwMode="auto">
            <a:xfrm>
              <a:off x="2659" y="1825"/>
              <a:ext cx="47" cy="50"/>
            </a:xfrm>
            <a:custGeom>
              <a:avLst/>
              <a:gdLst>
                <a:gd name="T0" fmla="*/ 64 w 94"/>
                <a:gd name="T1" fmla="*/ 99 h 99"/>
                <a:gd name="T2" fmla="*/ 55 w 94"/>
                <a:gd name="T3" fmla="*/ 82 h 99"/>
                <a:gd name="T4" fmla="*/ 66 w 94"/>
                <a:gd name="T5" fmla="*/ 72 h 99"/>
                <a:gd name="T6" fmla="*/ 76 w 94"/>
                <a:gd name="T7" fmla="*/ 60 h 99"/>
                <a:gd name="T8" fmla="*/ 79 w 94"/>
                <a:gd name="T9" fmla="*/ 48 h 99"/>
                <a:gd name="T10" fmla="*/ 77 w 94"/>
                <a:gd name="T11" fmla="*/ 34 h 99"/>
                <a:gd name="T12" fmla="*/ 72 w 94"/>
                <a:gd name="T13" fmla="*/ 28 h 99"/>
                <a:gd name="T14" fmla="*/ 66 w 94"/>
                <a:gd name="T15" fmla="*/ 23 h 99"/>
                <a:gd name="T16" fmla="*/ 58 w 94"/>
                <a:gd name="T17" fmla="*/ 21 h 99"/>
                <a:gd name="T18" fmla="*/ 49 w 94"/>
                <a:gd name="T19" fmla="*/ 19 h 99"/>
                <a:gd name="T20" fmla="*/ 40 w 94"/>
                <a:gd name="T21" fmla="*/ 19 h 99"/>
                <a:gd name="T22" fmla="*/ 31 w 94"/>
                <a:gd name="T23" fmla="*/ 19 h 99"/>
                <a:gd name="T24" fmla="*/ 22 w 94"/>
                <a:gd name="T25" fmla="*/ 20 h 99"/>
                <a:gd name="T26" fmla="*/ 13 w 94"/>
                <a:gd name="T27" fmla="*/ 21 h 99"/>
                <a:gd name="T28" fmla="*/ 4 w 94"/>
                <a:gd name="T29" fmla="*/ 20 h 99"/>
                <a:gd name="T30" fmla="*/ 0 w 94"/>
                <a:gd name="T31" fmla="*/ 15 h 99"/>
                <a:gd name="T32" fmla="*/ 1 w 94"/>
                <a:gd name="T33" fmla="*/ 8 h 99"/>
                <a:gd name="T34" fmla="*/ 9 w 94"/>
                <a:gd name="T35" fmla="*/ 4 h 99"/>
                <a:gd name="T36" fmla="*/ 17 w 94"/>
                <a:gd name="T37" fmla="*/ 2 h 99"/>
                <a:gd name="T38" fmla="*/ 27 w 94"/>
                <a:gd name="T39" fmla="*/ 0 h 99"/>
                <a:gd name="T40" fmla="*/ 40 w 94"/>
                <a:gd name="T41" fmla="*/ 0 h 99"/>
                <a:gd name="T42" fmla="*/ 54 w 94"/>
                <a:gd name="T43" fmla="*/ 2 h 99"/>
                <a:gd name="T44" fmla="*/ 66 w 94"/>
                <a:gd name="T45" fmla="*/ 5 h 99"/>
                <a:gd name="T46" fmla="*/ 78 w 94"/>
                <a:gd name="T47" fmla="*/ 11 h 99"/>
                <a:gd name="T48" fmla="*/ 87 w 94"/>
                <a:gd name="T49" fmla="*/ 20 h 99"/>
                <a:gd name="T50" fmla="*/ 93 w 94"/>
                <a:gd name="T51" fmla="*/ 33 h 99"/>
                <a:gd name="T52" fmla="*/ 94 w 94"/>
                <a:gd name="T53" fmla="*/ 56 h 99"/>
                <a:gd name="T54" fmla="*/ 87 w 94"/>
                <a:gd name="T55" fmla="*/ 72 h 99"/>
                <a:gd name="T56" fmla="*/ 79 w 94"/>
                <a:gd name="T57" fmla="*/ 80 h 99"/>
                <a:gd name="T58" fmla="*/ 76 w 94"/>
                <a:gd name="T59" fmla="*/ 83 h 99"/>
                <a:gd name="T60" fmla="*/ 79 w 94"/>
                <a:gd name="T61" fmla="*/ 95 h 99"/>
                <a:gd name="T62" fmla="*/ 64 w 94"/>
                <a:gd name="T63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4" h="99">
                  <a:moveTo>
                    <a:pt x="64" y="99"/>
                  </a:moveTo>
                  <a:lnTo>
                    <a:pt x="55" y="82"/>
                  </a:lnTo>
                  <a:lnTo>
                    <a:pt x="66" y="72"/>
                  </a:lnTo>
                  <a:lnTo>
                    <a:pt x="76" y="60"/>
                  </a:lnTo>
                  <a:lnTo>
                    <a:pt x="79" y="48"/>
                  </a:lnTo>
                  <a:lnTo>
                    <a:pt x="77" y="34"/>
                  </a:lnTo>
                  <a:lnTo>
                    <a:pt x="72" y="28"/>
                  </a:lnTo>
                  <a:lnTo>
                    <a:pt x="66" y="23"/>
                  </a:lnTo>
                  <a:lnTo>
                    <a:pt x="58" y="21"/>
                  </a:lnTo>
                  <a:lnTo>
                    <a:pt x="49" y="19"/>
                  </a:lnTo>
                  <a:lnTo>
                    <a:pt x="40" y="19"/>
                  </a:lnTo>
                  <a:lnTo>
                    <a:pt x="31" y="19"/>
                  </a:lnTo>
                  <a:lnTo>
                    <a:pt x="22" y="20"/>
                  </a:lnTo>
                  <a:lnTo>
                    <a:pt x="13" y="21"/>
                  </a:lnTo>
                  <a:lnTo>
                    <a:pt x="4" y="20"/>
                  </a:lnTo>
                  <a:lnTo>
                    <a:pt x="0" y="15"/>
                  </a:lnTo>
                  <a:lnTo>
                    <a:pt x="1" y="8"/>
                  </a:lnTo>
                  <a:lnTo>
                    <a:pt x="9" y="4"/>
                  </a:lnTo>
                  <a:lnTo>
                    <a:pt x="17" y="2"/>
                  </a:lnTo>
                  <a:lnTo>
                    <a:pt x="27" y="0"/>
                  </a:lnTo>
                  <a:lnTo>
                    <a:pt x="40" y="0"/>
                  </a:lnTo>
                  <a:lnTo>
                    <a:pt x="54" y="2"/>
                  </a:lnTo>
                  <a:lnTo>
                    <a:pt x="66" y="5"/>
                  </a:lnTo>
                  <a:lnTo>
                    <a:pt x="78" y="11"/>
                  </a:lnTo>
                  <a:lnTo>
                    <a:pt x="87" y="20"/>
                  </a:lnTo>
                  <a:lnTo>
                    <a:pt x="93" y="33"/>
                  </a:lnTo>
                  <a:lnTo>
                    <a:pt x="94" y="56"/>
                  </a:lnTo>
                  <a:lnTo>
                    <a:pt x="87" y="72"/>
                  </a:lnTo>
                  <a:lnTo>
                    <a:pt x="79" y="80"/>
                  </a:lnTo>
                  <a:lnTo>
                    <a:pt x="76" y="83"/>
                  </a:lnTo>
                  <a:lnTo>
                    <a:pt x="79" y="95"/>
                  </a:lnTo>
                  <a:lnTo>
                    <a:pt x="64" y="99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/>
          <p:cNvSpPr>
            <a:spLocks noChangeArrowheads="1"/>
          </p:cNvSpPr>
          <p:nvPr/>
        </p:nvSpPr>
        <p:spPr bwMode="auto">
          <a:xfrm>
            <a:off x="1328738" y="3027363"/>
            <a:ext cx="3178175" cy="809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徒手反手画</a:t>
            </a:r>
          </a:p>
          <a:p>
            <a:pPr algn="ctr">
              <a:lnSpc>
                <a:spcPct val="90000"/>
              </a:lnSpc>
            </a:pP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标准的圆和三角形 </a:t>
            </a:r>
          </a:p>
        </p:txBody>
      </p:sp>
      <p:sp>
        <p:nvSpPr>
          <p:cNvPr id="70659" name="AutoShape 3"/>
          <p:cNvSpPr>
            <a:spLocks noChangeArrowheads="1"/>
          </p:cNvSpPr>
          <p:nvPr/>
        </p:nvSpPr>
        <p:spPr bwMode="auto">
          <a:xfrm>
            <a:off x="1314450" y="3935413"/>
            <a:ext cx="3192463" cy="7810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介绍自己的</a:t>
            </a:r>
          </a:p>
          <a:p>
            <a:pPr algn="ctr">
              <a:lnSpc>
                <a:spcPct val="90000"/>
              </a:lnSpc>
            </a:pP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绰号“王几何”</a:t>
            </a:r>
            <a:r>
              <a:rPr lang="zh-CN" altLang="en-US" sz="1800" b="1"/>
              <a:t> </a:t>
            </a:r>
          </a:p>
        </p:txBody>
      </p:sp>
      <p:sp>
        <p:nvSpPr>
          <p:cNvPr id="70660" name="AutoShape 4"/>
          <p:cNvSpPr>
            <a:spLocks noChangeArrowheads="1"/>
          </p:cNvSpPr>
          <p:nvPr/>
        </p:nvSpPr>
        <p:spPr bwMode="auto">
          <a:xfrm>
            <a:off x="1327150" y="4827588"/>
            <a:ext cx="3179763" cy="7794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让同学正面</a:t>
            </a:r>
          </a:p>
          <a:p>
            <a:pPr algn="ctr">
              <a:lnSpc>
                <a:spcPct val="90000"/>
              </a:lnSpc>
            </a:pP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徒手画圆和三角形</a:t>
            </a:r>
            <a:r>
              <a:rPr lang="zh-CN" altLang="en-US" sz="1800" b="1"/>
              <a:t> </a:t>
            </a:r>
          </a:p>
        </p:txBody>
      </p:sp>
      <p:sp>
        <p:nvSpPr>
          <p:cNvPr id="70661" name="AutoShape 5"/>
          <p:cNvSpPr>
            <a:spLocks noChangeArrowheads="1"/>
          </p:cNvSpPr>
          <p:nvPr/>
        </p:nvSpPr>
        <p:spPr bwMode="auto">
          <a:xfrm>
            <a:off x="1254125" y="5735638"/>
            <a:ext cx="3267075" cy="7508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富有教育意义</a:t>
            </a:r>
          </a:p>
          <a:p>
            <a:pPr algn="ctr">
              <a:lnSpc>
                <a:spcPct val="90000"/>
              </a:lnSpc>
            </a:pP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的结束语</a:t>
            </a:r>
          </a:p>
        </p:txBody>
      </p:sp>
      <p:sp>
        <p:nvSpPr>
          <p:cNvPr id="70662" name="AutoShape 6"/>
          <p:cNvSpPr>
            <a:spLocks noChangeArrowheads="1"/>
          </p:cNvSpPr>
          <p:nvPr/>
        </p:nvSpPr>
        <p:spPr bwMode="auto">
          <a:xfrm>
            <a:off x="5497513" y="3046413"/>
            <a:ext cx="3384550" cy="307975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幽默风趣</a:t>
            </a:r>
          </a:p>
          <a:p>
            <a:pPr algn="ctr"/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平易近人</a:t>
            </a:r>
          </a:p>
          <a:p>
            <a:pPr algn="ctr"/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业务水平极高 </a:t>
            </a:r>
          </a:p>
          <a:p>
            <a:pPr algn="ctr"/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讲究教育教学方法 </a:t>
            </a:r>
          </a:p>
          <a:p>
            <a:pPr algn="ctr"/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和蔼可亲</a:t>
            </a:r>
          </a:p>
          <a:p>
            <a:pPr algn="ctr"/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关爱学生</a:t>
            </a:r>
          </a:p>
        </p:txBody>
      </p:sp>
      <p:sp>
        <p:nvSpPr>
          <p:cNvPr id="70663" name="Line 7"/>
          <p:cNvSpPr>
            <a:spLocks noChangeShapeType="1"/>
          </p:cNvSpPr>
          <p:nvPr/>
        </p:nvSpPr>
        <p:spPr bwMode="auto">
          <a:xfrm>
            <a:off x="4506913" y="3400425"/>
            <a:ext cx="990600" cy="1198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0664" name="Line 8"/>
          <p:cNvSpPr>
            <a:spLocks noChangeShapeType="1"/>
          </p:cNvSpPr>
          <p:nvPr/>
        </p:nvSpPr>
        <p:spPr bwMode="auto">
          <a:xfrm flipV="1">
            <a:off x="4492625" y="4827588"/>
            <a:ext cx="1004888" cy="1354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0665" name="Line 9"/>
          <p:cNvSpPr>
            <a:spLocks noChangeShapeType="1"/>
          </p:cNvSpPr>
          <p:nvPr/>
        </p:nvSpPr>
        <p:spPr bwMode="auto">
          <a:xfrm>
            <a:off x="4506913" y="4340225"/>
            <a:ext cx="990600" cy="334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 flipV="1">
            <a:off x="4506913" y="4751388"/>
            <a:ext cx="990600" cy="468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21516" name="Picture 11" descr="图片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613" y="1911350"/>
            <a:ext cx="2033587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7" name="Picture 12" descr="taoshu"/>
          <p:cNvPicPr>
            <a:picLocks noChangeAspect="1" noChangeArrowheads="1"/>
          </p:cNvPicPr>
          <p:nvPr/>
        </p:nvPicPr>
        <p:blipFill>
          <a:blip r:embed="rId3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400" y="1322388"/>
            <a:ext cx="336550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/>
      <p:bldP spid="70659" grpId="0" animBg="1"/>
      <p:bldP spid="70660" grpId="0" animBg="1"/>
      <p:bldP spid="70661" grpId="0" animBg="1"/>
      <p:bldP spid="706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6" descr="图片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380"/>
          <a:stretch>
            <a:fillRect/>
          </a:stretch>
        </p:blipFill>
        <p:spPr bwMode="auto">
          <a:xfrm>
            <a:off x="8186738" y="1293813"/>
            <a:ext cx="1325562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矩形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27" r="7822" b="25951"/>
          <a:stretch>
            <a:fillRect/>
          </a:stretch>
        </p:blipFill>
        <p:spPr bwMode="auto">
          <a:xfrm>
            <a:off x="3835400" y="1724025"/>
            <a:ext cx="2776538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16"/>
          <p:cNvSpPr txBox="1">
            <a:spLocks noChangeArrowheads="1"/>
          </p:cNvSpPr>
          <p:nvPr/>
        </p:nvSpPr>
        <p:spPr bwMode="auto">
          <a:xfrm>
            <a:off x="1219200" y="3173413"/>
            <a:ext cx="7704138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1.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整体感知课文，概括课文的主要内容。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学习描写人物的方法，分析人物的性格特点。</a:t>
            </a:r>
          </a:p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3.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培养学生热爱知识和持之以恒的学习精神。</a:t>
            </a:r>
          </a:p>
        </p:txBody>
      </p:sp>
      <p:pic>
        <p:nvPicPr>
          <p:cNvPr id="6150" name="Picture 17" descr="图片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13" y="60182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2" descr="51135559019036947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025" y="1303338"/>
            <a:ext cx="1676400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38" t="2647" r="8005" b="20654"/>
          <a:stretch>
            <a:fillRect/>
          </a:stretch>
        </p:blipFill>
        <p:spPr bwMode="auto">
          <a:xfrm>
            <a:off x="3721100" y="1114425"/>
            <a:ext cx="26924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4" descr="图片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2228850"/>
            <a:ext cx="2036762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3363913" y="1979613"/>
            <a:ext cx="5911850" cy="509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   </a:t>
            </a:r>
            <a:r>
              <a:rPr lang="en-US" altLang="zh-CN" sz="2800" b="1">
                <a:solidFill>
                  <a:schemeClr val="bg1"/>
                </a:solidFill>
                <a:latin typeface="宋体" panose="02010600030101010101" pitchFamily="2" charset="-122"/>
              </a:rPr>
              <a:t> 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马及时</a:t>
            </a: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(1946—) 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，四川省都江堰市人。民盟成员。</a:t>
            </a: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1965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年毕业于四川都江堰市聚源中学。曾为</a:t>
            </a: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《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都江堰报</a:t>
            </a: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》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记者、编辑、新闻部副主任。现为都江堰市作家协会副主席。儿童文学作家、诗人，著有散文诗集</a:t>
            </a: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《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最后一片树叶</a:t>
            </a: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》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，诗集</a:t>
            </a: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《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泥土与爱情</a:t>
            </a: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》《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树杈上的月亮</a:t>
            </a: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》《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中国孩子</a:t>
            </a: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》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等，歌词</a:t>
            </a: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《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茶山谣</a:t>
            </a: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》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等。</a:t>
            </a:r>
          </a:p>
        </p:txBody>
      </p:sp>
      <p:pic>
        <p:nvPicPr>
          <p:cNvPr id="7175" name="Picture 6" descr="UF8105027930012541073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3302000"/>
            <a:ext cx="2373313" cy="347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1306513" y="3122613"/>
            <a:ext cx="7543800" cy="308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须</a:t>
            </a: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臾</a:t>
            </a:r>
            <a:r>
              <a:rPr lang="zh-CN" altLang="en-US" sz="2800">
                <a:solidFill>
                  <a:srgbClr val="3333FF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2800" b="1">
                <a:latin typeface="宋体" panose="02010600030101010101" pitchFamily="2" charset="-122"/>
              </a:rPr>
              <a:t>(     ) </a:t>
            </a: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           </a:t>
            </a: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屏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息</a:t>
            </a:r>
            <a:r>
              <a:rPr lang="zh-CN" altLang="en-US" sz="2800">
                <a:solidFill>
                  <a:srgbClr val="3333FF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2800" b="1">
                <a:latin typeface="宋体" panose="02010600030101010101" pitchFamily="2" charset="-122"/>
              </a:rPr>
              <a:t>(     )</a:t>
            </a:r>
          </a:p>
          <a:p>
            <a:endParaRPr lang="en-US" altLang="zh-CN" sz="2800" b="1">
              <a:latin typeface="宋体" panose="02010600030101010101" pitchFamily="2" charset="-122"/>
            </a:endParaRPr>
          </a:p>
          <a:p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嘈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杂</a:t>
            </a:r>
            <a:r>
              <a:rPr lang="zh-CN" altLang="en-US" sz="2800" b="1">
                <a:latin typeface="宋体" panose="02010600030101010101" pitchFamily="2" charset="-122"/>
              </a:rPr>
              <a:t>（     ）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           优</a:t>
            </a: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雅</a:t>
            </a:r>
            <a:r>
              <a:rPr lang="zh-CN" altLang="en-US" sz="2800">
                <a:solidFill>
                  <a:srgbClr val="3333FF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2800" b="1">
                <a:latin typeface="宋体" panose="02010600030101010101" pitchFamily="2" charset="-122"/>
              </a:rPr>
              <a:t>(     )</a:t>
            </a:r>
          </a:p>
          <a:p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 </a:t>
            </a:r>
          </a:p>
          <a:p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绰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号</a:t>
            </a:r>
            <a:r>
              <a:rPr lang="zh-CN" altLang="en-US" sz="2800">
                <a:solidFill>
                  <a:srgbClr val="3333FF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2800" b="1">
                <a:latin typeface="宋体" panose="02010600030101010101" pitchFamily="2" charset="-122"/>
              </a:rPr>
              <a:t>(     )</a:t>
            </a: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            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离</a:t>
            </a: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谱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2800" b="1">
                <a:latin typeface="宋体" panose="02010600030101010101" pitchFamily="2" charset="-122"/>
              </a:rPr>
              <a:t>(     )</a:t>
            </a: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     </a:t>
            </a:r>
          </a:p>
          <a:p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 </a:t>
            </a:r>
          </a:p>
          <a:p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叛</a:t>
            </a: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逆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2800" b="1">
                <a:latin typeface="宋体" panose="02010600030101010101" pitchFamily="2" charset="-122"/>
              </a:rPr>
              <a:t>(     )</a:t>
            </a: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            </a:t>
            </a:r>
            <a:r>
              <a:rPr lang="zh-CN" altLang="en-US" sz="2800" b="1">
                <a:solidFill>
                  <a:srgbClr val="FF3300"/>
                </a:solidFill>
                <a:latin typeface="宋体" panose="02010600030101010101" pitchFamily="2" charset="-122"/>
              </a:rPr>
              <a:t>铭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记 </a:t>
            </a:r>
            <a:r>
              <a:rPr lang="en-US" altLang="zh-CN" sz="2800" b="1">
                <a:latin typeface="宋体" panose="02010600030101010101" pitchFamily="2" charset="-122"/>
              </a:rPr>
              <a:t>(     )</a:t>
            </a:r>
          </a:p>
        </p:txBody>
      </p:sp>
      <p:sp>
        <p:nvSpPr>
          <p:cNvPr id="83971" name="Rectangle 6"/>
          <p:cNvSpPr>
            <a:spLocks noChangeArrowheads="1"/>
          </p:cNvSpPr>
          <p:nvPr/>
        </p:nvSpPr>
        <p:spPr bwMode="auto">
          <a:xfrm>
            <a:off x="6718300" y="5634038"/>
            <a:ext cx="15621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</a:rPr>
              <a:t> 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mínɡ  </a:t>
            </a:r>
          </a:p>
        </p:txBody>
      </p:sp>
      <p:sp>
        <p:nvSpPr>
          <p:cNvPr id="83972" name="Text Box 7"/>
          <p:cNvSpPr txBox="1">
            <a:spLocks noChangeArrowheads="1"/>
          </p:cNvSpPr>
          <p:nvPr/>
        </p:nvSpPr>
        <p:spPr bwMode="auto">
          <a:xfrm>
            <a:off x="2640013" y="3113088"/>
            <a:ext cx="20478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yú </a:t>
            </a:r>
            <a:r>
              <a:rPr lang="en-US" altLang="zh-CN" sz="2800">
                <a:solidFill>
                  <a:srgbClr val="FF0000"/>
                </a:solidFill>
                <a:latin typeface="宋体" panose="02010600030101010101" pitchFamily="2" charset="-122"/>
              </a:rPr>
              <a:t>  </a:t>
            </a:r>
          </a:p>
        </p:txBody>
      </p:sp>
      <p:sp>
        <p:nvSpPr>
          <p:cNvPr id="83973" name="Text Box 8"/>
          <p:cNvSpPr txBox="1">
            <a:spLocks noChangeArrowheads="1"/>
          </p:cNvSpPr>
          <p:nvPr/>
        </p:nvSpPr>
        <p:spPr bwMode="auto">
          <a:xfrm>
            <a:off x="6783388" y="3124200"/>
            <a:ext cx="17922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bǐnɡ</a:t>
            </a:r>
            <a:r>
              <a:rPr lang="en-US" altLang="zh-CN" sz="1800">
                <a:solidFill>
                  <a:srgbClr val="FF0000"/>
                </a:solidFill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宋体" panose="02010600030101010101" pitchFamily="2" charset="-122"/>
              </a:rPr>
              <a:t>  </a:t>
            </a:r>
          </a:p>
        </p:txBody>
      </p:sp>
      <p:sp>
        <p:nvSpPr>
          <p:cNvPr id="83974" name="Text Box 9"/>
          <p:cNvSpPr txBox="1">
            <a:spLocks noChangeArrowheads="1"/>
          </p:cNvSpPr>
          <p:nvPr/>
        </p:nvSpPr>
        <p:spPr bwMode="auto">
          <a:xfrm>
            <a:off x="2470150" y="3968750"/>
            <a:ext cx="18589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cáo</a:t>
            </a:r>
            <a:r>
              <a:rPr lang="en-US" altLang="zh-CN" sz="1800">
                <a:solidFill>
                  <a:srgbClr val="FF0000"/>
                </a:solidFill>
              </a:rPr>
              <a:t>  </a:t>
            </a:r>
            <a:r>
              <a:rPr lang="en-US" altLang="zh-CN" sz="2800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</a:p>
        </p:txBody>
      </p:sp>
      <p:sp>
        <p:nvSpPr>
          <p:cNvPr id="83975" name="Text Box 10"/>
          <p:cNvSpPr txBox="1">
            <a:spLocks noChangeArrowheads="1"/>
          </p:cNvSpPr>
          <p:nvPr/>
        </p:nvSpPr>
        <p:spPr bwMode="auto">
          <a:xfrm>
            <a:off x="6910388" y="3965575"/>
            <a:ext cx="16303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yǎ</a:t>
            </a:r>
            <a:r>
              <a:rPr lang="en-US" altLang="zh-CN" sz="1800">
                <a:solidFill>
                  <a:srgbClr val="FF0000"/>
                </a:solidFill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  <a:r>
              <a:rPr lang="en-US" altLang="zh-CN" sz="1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3976" name="Text Box 13"/>
          <p:cNvSpPr txBox="1">
            <a:spLocks noChangeArrowheads="1"/>
          </p:cNvSpPr>
          <p:nvPr/>
        </p:nvSpPr>
        <p:spPr bwMode="auto">
          <a:xfrm>
            <a:off x="2451100" y="4778375"/>
            <a:ext cx="1323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chuò</a:t>
            </a:r>
            <a:r>
              <a:rPr lang="en-US" altLang="zh-CN" sz="1800">
                <a:solidFill>
                  <a:srgbClr val="FF0000"/>
                </a:solidFill>
              </a:rPr>
              <a:t>  </a:t>
            </a:r>
            <a:r>
              <a:rPr lang="en-US" altLang="zh-CN" sz="2800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</a:p>
        </p:txBody>
      </p:sp>
      <p:sp>
        <p:nvSpPr>
          <p:cNvPr id="83977" name="Text Box 14"/>
          <p:cNvSpPr txBox="1">
            <a:spLocks noChangeArrowheads="1"/>
          </p:cNvSpPr>
          <p:nvPr/>
        </p:nvSpPr>
        <p:spPr bwMode="auto">
          <a:xfrm>
            <a:off x="6929438" y="4775200"/>
            <a:ext cx="1222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pǔ</a:t>
            </a:r>
            <a:r>
              <a:rPr lang="en-US" altLang="zh-CN" sz="1800">
                <a:solidFill>
                  <a:srgbClr val="FF0000"/>
                </a:solidFill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宋体" panose="02010600030101010101" pitchFamily="2" charset="-122"/>
              </a:rPr>
              <a:t>  </a:t>
            </a:r>
          </a:p>
        </p:txBody>
      </p:sp>
      <p:sp>
        <p:nvSpPr>
          <p:cNvPr id="83978" name="Text Box 15"/>
          <p:cNvSpPr txBox="1">
            <a:spLocks noChangeArrowheads="1"/>
          </p:cNvSpPr>
          <p:nvPr/>
        </p:nvSpPr>
        <p:spPr bwMode="auto">
          <a:xfrm>
            <a:off x="2697163" y="5697538"/>
            <a:ext cx="838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nì</a:t>
            </a:r>
            <a:r>
              <a:rPr lang="en-US" altLang="zh-CN" sz="1800">
                <a:solidFill>
                  <a:srgbClr val="FF0000"/>
                </a:solidFill>
              </a:rPr>
              <a:t> </a:t>
            </a:r>
            <a:r>
              <a:rPr lang="en-US" altLang="zh-CN" sz="2800">
                <a:solidFill>
                  <a:srgbClr val="FF0000"/>
                </a:solidFill>
                <a:latin typeface="宋体" panose="02010600030101010101" pitchFamily="2" charset="-122"/>
              </a:rPr>
              <a:t>  </a:t>
            </a:r>
          </a:p>
        </p:txBody>
      </p:sp>
      <p:pic>
        <p:nvPicPr>
          <p:cNvPr id="8204" name="Picture 2" descr="6_110558405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61" b="819"/>
          <a:stretch>
            <a:fillRect/>
          </a:stretch>
        </p:blipFill>
        <p:spPr bwMode="auto">
          <a:xfrm>
            <a:off x="8208963" y="2578100"/>
            <a:ext cx="79057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Picture 12" descr="图片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520825"/>
            <a:ext cx="2033588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6" name="Text Box 13"/>
          <p:cNvSpPr txBox="1">
            <a:spLocks noChangeArrowheads="1"/>
          </p:cNvSpPr>
          <p:nvPr/>
        </p:nvSpPr>
        <p:spPr bwMode="auto">
          <a:xfrm>
            <a:off x="941388" y="2290763"/>
            <a:ext cx="2436812" cy="604837"/>
          </a:xfrm>
          <a:prstGeom prst="rect">
            <a:avLst/>
          </a:prstGeom>
          <a:noFill/>
          <a:ln>
            <a:noFill/>
          </a:ln>
          <a:effectLst>
            <a:outerShdw dist="35921" dir="2700000" sy="50000" kx="2115830" algn="bl" rotWithShape="0">
              <a:srgbClr val="C0C0C0">
                <a:alpha val="7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一、读一读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/>
      <p:bldP spid="83972" grpId="0"/>
      <p:bldP spid="83973" grpId="0"/>
      <p:bldP spid="83974" grpId="0"/>
      <p:bldP spid="83975" grpId="0"/>
      <p:bldP spid="83976" grpId="0"/>
      <p:bldP spid="83977" grpId="0"/>
      <p:bldP spid="839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3"/>
          <p:cNvSpPr txBox="1">
            <a:spLocks noChangeArrowheads="1"/>
          </p:cNvSpPr>
          <p:nvPr/>
        </p:nvSpPr>
        <p:spPr bwMode="auto">
          <a:xfrm>
            <a:off x="3121025" y="3094038"/>
            <a:ext cx="6400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长久地坚持下去。</a:t>
            </a:r>
            <a:r>
              <a:rPr lang="zh-CN" altLang="en-US" sz="1800">
                <a:solidFill>
                  <a:srgbClr val="FF0000"/>
                </a:solidFill>
              </a:rPr>
              <a:t> </a:t>
            </a:r>
            <a:endParaRPr lang="en-US" altLang="zh-CN" sz="1800">
              <a:solidFill>
                <a:srgbClr val="FF0000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047750" y="3138488"/>
            <a:ext cx="2433638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①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持之以恒</a:t>
            </a:r>
            <a:r>
              <a:rPr lang="zh-CN" altLang="en-US" sz="1800"/>
              <a:t> 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：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②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眉开眼笑</a:t>
            </a:r>
            <a:r>
              <a:rPr lang="zh-CN" altLang="en-US" sz="1800"/>
              <a:t> 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：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③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鸦雀无声</a:t>
            </a:r>
            <a:r>
              <a:rPr lang="zh-CN" altLang="en-US" sz="1800"/>
              <a:t> 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：</a:t>
            </a:r>
            <a:endParaRPr lang="en-US" altLang="zh-CN" sz="2800" b="1">
              <a:solidFill>
                <a:srgbClr val="3333FF"/>
              </a:solidFill>
              <a:latin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④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哄堂大笑</a:t>
            </a:r>
            <a:r>
              <a:rPr lang="zh-CN" altLang="en-US" sz="1800"/>
              <a:t> 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：</a:t>
            </a:r>
            <a:endParaRPr lang="en-US" altLang="zh-CN" sz="2800" b="1">
              <a:solidFill>
                <a:srgbClr val="3333FF"/>
              </a:solidFill>
              <a:latin typeface="宋体" panose="02010600030101010101" pitchFamily="2" charset="-122"/>
            </a:endParaRPr>
          </a:p>
        </p:txBody>
      </p:sp>
      <p:pic>
        <p:nvPicPr>
          <p:cNvPr id="9221" name="Picture 4" descr="9_100409060714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038" y="1468438"/>
            <a:ext cx="219710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9" name="Text Box 3"/>
          <p:cNvSpPr txBox="1">
            <a:spLocks noChangeArrowheads="1"/>
          </p:cNvSpPr>
          <p:nvPr/>
        </p:nvSpPr>
        <p:spPr bwMode="auto">
          <a:xfrm>
            <a:off x="3122613" y="3878263"/>
            <a:ext cx="6400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形容高兴愉快的样子。 </a:t>
            </a:r>
            <a:endParaRPr lang="en-US" altLang="zh-CN" sz="28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2950" name="Text Box 3"/>
          <p:cNvSpPr txBox="1">
            <a:spLocks noChangeArrowheads="1"/>
          </p:cNvSpPr>
          <p:nvPr/>
        </p:nvSpPr>
        <p:spPr bwMode="auto">
          <a:xfrm>
            <a:off x="3092450" y="4575175"/>
            <a:ext cx="6400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形容非常安静。</a:t>
            </a:r>
            <a:endParaRPr lang="en-US" altLang="zh-CN" sz="28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82951" name="Text Box 3"/>
          <p:cNvSpPr txBox="1">
            <a:spLocks noChangeArrowheads="1"/>
          </p:cNvSpPr>
          <p:nvPr/>
        </p:nvSpPr>
        <p:spPr bwMode="auto">
          <a:xfrm>
            <a:off x="3135313" y="5332413"/>
            <a:ext cx="6400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形容全屋子的人同时大笑。 </a:t>
            </a:r>
            <a:endParaRPr lang="en-US" altLang="zh-CN" sz="28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9225" name="Text Box 8"/>
          <p:cNvSpPr txBox="1">
            <a:spLocks noChangeArrowheads="1"/>
          </p:cNvSpPr>
          <p:nvPr/>
        </p:nvSpPr>
        <p:spPr bwMode="auto">
          <a:xfrm>
            <a:off x="1228725" y="2263775"/>
            <a:ext cx="25034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二、记一记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3"/>
          <p:cNvSpPr txBox="1">
            <a:spLocks noChangeArrowheads="1"/>
          </p:cNvSpPr>
          <p:nvPr/>
        </p:nvSpPr>
        <p:spPr bwMode="auto">
          <a:xfrm>
            <a:off x="1001713" y="2513013"/>
            <a:ext cx="82550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1.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请同学们快速朗读课文，用简洁的语言概括文章写了王玉琳老师的哪几件事？</a:t>
            </a:r>
          </a:p>
          <a:p>
            <a:pPr>
              <a:lnSpc>
                <a:spcPct val="160000"/>
              </a:lnSpc>
            </a:pP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在黑板上徒手画出标准的圆和三角形；</a:t>
            </a:r>
            <a:r>
              <a:rPr lang="en-US" altLang="zh-CN" sz="2800" b="1">
                <a:solidFill>
                  <a:srgbClr val="FF0000"/>
                </a:solidFill>
                <a:latin typeface="宋体" panose="02010600030101010101" pitchFamily="2" charset="-122"/>
                <a:ea typeface="楷体_GB2312" pitchFamily="49" charset="-122"/>
              </a:rPr>
              <a:t> 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向同学们介绍自己的绰号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王几何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；让同学们在黑板上画圆和三角形；下课前的结束语富有教育意义。</a:t>
            </a:r>
            <a:r>
              <a:rPr lang="en-US" altLang="zh-CN" sz="2800" b="1">
                <a:solidFill>
                  <a:srgbClr val="FF3300"/>
                </a:solidFill>
                <a:ea typeface="楷体_GB2312" pitchFamily="49" charset="-122"/>
              </a:rPr>
              <a:t> </a:t>
            </a:r>
            <a:endParaRPr lang="en-US" altLang="zh-CN" sz="1800"/>
          </a:p>
        </p:txBody>
      </p:sp>
      <p:pic>
        <p:nvPicPr>
          <p:cNvPr id="10244" name="Picture 3" descr="图片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1873250"/>
            <a:ext cx="2033588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3"/>
          <p:cNvSpPr txBox="1">
            <a:spLocks noChangeArrowheads="1"/>
          </p:cNvSpPr>
          <p:nvPr/>
        </p:nvSpPr>
        <p:spPr bwMode="auto">
          <a:xfrm>
            <a:off x="1077913" y="2208213"/>
            <a:ext cx="8255000" cy="394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2800" b="1">
                <a:solidFill>
                  <a:srgbClr val="3333FF"/>
                </a:solidFill>
              </a:rPr>
              <a:t>理清文章结构层次。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第一部分（第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段）：总写我们上第一节几何课前的好奇和渴望之情。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第二部分（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en-US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～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28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段）：记叙了王老师上第一堂几何课的几件事。</a:t>
            </a:r>
          </a:p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第三部分（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29</a:t>
            </a: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段）：点明王老师是父亲的好朋友。</a:t>
            </a:r>
            <a:r>
              <a:rPr lang="zh-CN" altLang="en-US" sz="1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849313" y="2284413"/>
            <a:ext cx="8574087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1.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在文中勾画出描写王老师的肖像、动作、语言、神态等描写的语句，并分析表现了其怎样的性格特点。 </a:t>
            </a:r>
          </a:p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王老师请同学们画圆和三角形的目的是什么？</a:t>
            </a:r>
            <a:r>
              <a:rPr lang="zh-CN" altLang="en-US" sz="1800"/>
              <a:t> </a:t>
            </a:r>
          </a:p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3.</a:t>
            </a:r>
            <a:r>
              <a:rPr lang="zh-CN" altLang="en-US" sz="2800" b="1">
                <a:solidFill>
                  <a:srgbClr val="3333FF"/>
                </a:solidFill>
                <a:latin typeface="宋体" panose="02010600030101010101" pitchFamily="2" charset="-122"/>
              </a:rPr>
              <a:t>你认为王老师是一位怎样的老师？ </a:t>
            </a:r>
          </a:p>
        </p:txBody>
      </p:sp>
      <p:pic>
        <p:nvPicPr>
          <p:cNvPr id="12292" name="Picture 3" descr="图片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88" y="1595438"/>
            <a:ext cx="2033587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4" descr="图片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925" y="60325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A6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5"/>
          <p:cNvSpPr txBox="1">
            <a:spLocks noChangeArrowheads="1"/>
          </p:cNvSpPr>
          <p:nvPr/>
        </p:nvSpPr>
        <p:spPr bwMode="auto">
          <a:xfrm>
            <a:off x="849313" y="1141413"/>
            <a:ext cx="8521700" cy="487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 sz="2800" b="1">
                <a:solidFill>
                  <a:srgbClr val="3333FF"/>
                </a:solidFill>
                <a:latin typeface="宋体" panose="02010600030101010101" pitchFamily="2" charset="-122"/>
              </a:rPr>
              <a:t>1.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在文中勾画出描写王老师的肖像、动作、语言、神态等描写的语句，并分析表现了其怎样的性格特点。</a:t>
            </a:r>
          </a:p>
          <a:p>
            <a:pPr>
              <a:lnSpc>
                <a:spcPct val="140000"/>
              </a:lnSpc>
            </a:pP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）须臾，一个方头大耳、矮胖结实的中年人夹着一本厚书和一个大圆规、一个大三角板挤进门，眨眼工夫就站到了讲台上。</a:t>
            </a:r>
          </a:p>
          <a:p>
            <a:pPr>
              <a:lnSpc>
                <a:spcPct val="140000"/>
              </a:lnSpc>
            </a:pP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外貌、动作描写，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方头大耳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楷体_GB2312" pitchFamily="49" charset="-122"/>
              </a:rPr>
              <a:t>”“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矮胖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描写了王老师不漂亮的外貌。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楷体_GB2312" pitchFamily="49" charset="-122"/>
              </a:rPr>
              <a:t>“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挤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楷体_GB2312" pitchFamily="49" charset="-122"/>
              </a:rPr>
              <a:t>”“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眨眼工夫就站到了</a:t>
            </a:r>
            <a:r>
              <a:rPr lang="zh-CN" altLang="en-US" sz="2800" b="1">
                <a:solidFill>
                  <a:srgbClr val="FF0000"/>
                </a:solidFill>
                <a:latin typeface="宋体" panose="02010600030101010101" pitchFamily="2" charset="-122"/>
                <a:ea typeface="楷体_GB2312" pitchFamily="49" charset="-122"/>
              </a:rPr>
              <a:t>”</a:t>
            </a:r>
            <a:r>
              <a:rPr lang="zh-CN" altLang="en-US" sz="2800" b="1">
                <a:solidFill>
                  <a:srgbClr val="FF0000"/>
                </a:solidFill>
                <a:ea typeface="楷体_GB2312" pitchFamily="49" charset="-122"/>
              </a:rPr>
              <a:t>表现了王老师虽胖但行动敏捷的特点。</a:t>
            </a:r>
            <a:endParaRPr lang="zh-CN" altLang="en-US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13316" name="Picture 3" descr="图片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675" y="5953125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0000"/>
      </a:hlink>
      <a:folHlink>
        <a:srgbClr val="0000CC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934</Words>
  <Characters>0</Characters>
  <DocSecurity>0</DocSecurity>
  <PresentationFormat>自定义</PresentationFormat>
  <Lines>0</Lines>
  <Paragraphs>72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0" baseType="lpstr">
      <vt:lpstr>Arial</vt:lpstr>
      <vt:lpstr>宋体</vt:lpstr>
      <vt:lpstr>Wingdings</vt:lpstr>
      <vt:lpstr>宋体</vt:lpstr>
      <vt:lpstr>Arial Black</vt:lpstr>
      <vt:lpstr>楷体_GB2312</vt:lpstr>
      <vt:lpstr>黑体</vt:lpstr>
      <vt:lpstr>Times New Roman</vt:lpstr>
      <vt:lpstr>宋体</vt:lpstr>
      <vt:lpstr>微软雅黑</vt:lpstr>
      <vt:lpstr>Courier New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description/>
  <dcterms:created xsi:type="dcterms:W3CDTF">2016-03-15T01:13:21Z</dcterms:created>
  <dcterms:modified xsi:type="dcterms:W3CDTF">2016-08-05T02:31:33Z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2052-10.1.0.5457</vt:lpwstr>
  </property>
</Properties>
</file>